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25"/>
  </p:notesMasterIdLst>
  <p:handoutMasterIdLst>
    <p:handoutMasterId r:id="rId26"/>
  </p:handoutMasterIdLst>
  <p:sldIdLst>
    <p:sldId id="256" r:id="rId2"/>
    <p:sldId id="276" r:id="rId3"/>
    <p:sldId id="284" r:id="rId4"/>
    <p:sldId id="295" r:id="rId5"/>
    <p:sldId id="286" r:id="rId6"/>
    <p:sldId id="277" r:id="rId7"/>
    <p:sldId id="279" r:id="rId8"/>
    <p:sldId id="287" r:id="rId9"/>
    <p:sldId id="280" r:id="rId10"/>
    <p:sldId id="296" r:id="rId11"/>
    <p:sldId id="297" r:id="rId12"/>
    <p:sldId id="281" r:id="rId13"/>
    <p:sldId id="285" r:id="rId14"/>
    <p:sldId id="301" r:id="rId15"/>
    <p:sldId id="302" r:id="rId16"/>
    <p:sldId id="303" r:id="rId17"/>
    <p:sldId id="304" r:id="rId18"/>
    <p:sldId id="305" r:id="rId19"/>
    <p:sldId id="306" r:id="rId20"/>
    <p:sldId id="298" r:id="rId21"/>
    <p:sldId id="299" r:id="rId22"/>
    <p:sldId id="300" r:id="rId23"/>
    <p:sldId id="28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2" d="100"/>
          <a:sy n="52" d="100"/>
        </p:scale>
        <p:origin x="124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8A360C-0B8B-4B3B-B81E-8E7081F467A0}" type="datetimeFigureOut">
              <a:rPr lang="en-US" smtClean="0"/>
              <a:t>1/13/2021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D49B17-211A-47D8-ADE7-E8264601A389}" type="slidenum">
              <a:rPr lang="en-US" smtClean="0"/>
              <a:t>‹#›</a:t>
            </a:fld>
            <a:endParaRPr lang="en-US"/>
          </a:p>
        </p:txBody>
      </p:sp>
    </p:spTree>
    <p:extLst>
      <p:ext uri="{BB962C8B-B14F-4D97-AF65-F5344CB8AC3E}">
        <p14:creationId xmlns:p14="http://schemas.microsoft.com/office/powerpoint/2010/main" val="565502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E1E462-D927-4CAF-A7BD-2E214F178E12}" type="datetimeFigureOut">
              <a:rPr lang="en-US" smtClean="0"/>
              <a:t>1/13/2021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54243-FA77-49C9-AF47-FFE9B6A7971A}" type="slidenum">
              <a:rPr lang="en-US" smtClean="0"/>
              <a:t>‹#›</a:t>
            </a:fld>
            <a:endParaRPr lang="en-US"/>
          </a:p>
        </p:txBody>
      </p:sp>
    </p:spTree>
    <p:extLst>
      <p:ext uri="{BB962C8B-B14F-4D97-AF65-F5344CB8AC3E}">
        <p14:creationId xmlns:p14="http://schemas.microsoft.com/office/powerpoint/2010/main" val="2343208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abe694639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abe694639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8586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abe694639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abe694639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1682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55B0D8C-9CA7-40FF-BDEF-ABA317D8FB3C}"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CDF51-97FE-42FB-8847-B3F56CC48E57}" type="slidenum">
              <a:rPr lang="en-US" smtClean="0"/>
              <a:t>‹#›</a:t>
            </a:fld>
            <a:endParaRPr lang="en-US"/>
          </a:p>
        </p:txBody>
      </p:sp>
    </p:spTree>
    <p:extLst>
      <p:ext uri="{BB962C8B-B14F-4D97-AF65-F5344CB8AC3E}">
        <p14:creationId xmlns:p14="http://schemas.microsoft.com/office/powerpoint/2010/main" val="2959004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55B0D8C-9CA7-40FF-BDEF-ABA317D8FB3C}"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CDF51-97FE-42FB-8847-B3F56CC48E57}" type="slidenum">
              <a:rPr lang="en-US" smtClean="0"/>
              <a:t>‹#›</a:t>
            </a:fld>
            <a:endParaRPr lang="en-US"/>
          </a:p>
        </p:txBody>
      </p:sp>
    </p:spTree>
    <p:extLst>
      <p:ext uri="{BB962C8B-B14F-4D97-AF65-F5344CB8AC3E}">
        <p14:creationId xmlns:p14="http://schemas.microsoft.com/office/powerpoint/2010/main" val="1783457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55B0D8C-9CA7-40FF-BDEF-ABA317D8FB3C}"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CDF51-97FE-42FB-8847-B3F56CC48E5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00733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55B0D8C-9CA7-40FF-BDEF-ABA317D8FB3C}"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CDF51-97FE-42FB-8847-B3F56CC48E57}" type="slidenum">
              <a:rPr lang="en-US" smtClean="0"/>
              <a:t>‹#›</a:t>
            </a:fld>
            <a:endParaRPr lang="en-US"/>
          </a:p>
        </p:txBody>
      </p:sp>
    </p:spTree>
    <p:extLst>
      <p:ext uri="{BB962C8B-B14F-4D97-AF65-F5344CB8AC3E}">
        <p14:creationId xmlns:p14="http://schemas.microsoft.com/office/powerpoint/2010/main" val="2854589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55B0D8C-9CA7-40FF-BDEF-ABA317D8FB3C}"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CDF51-97FE-42FB-8847-B3F56CC48E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73971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55B0D8C-9CA7-40FF-BDEF-ABA317D8FB3C}"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CDF51-97FE-42FB-8847-B3F56CC48E57}" type="slidenum">
              <a:rPr lang="en-US" smtClean="0"/>
              <a:t>‹#›</a:t>
            </a:fld>
            <a:endParaRPr lang="en-US"/>
          </a:p>
        </p:txBody>
      </p:sp>
    </p:spTree>
    <p:extLst>
      <p:ext uri="{BB962C8B-B14F-4D97-AF65-F5344CB8AC3E}">
        <p14:creationId xmlns:p14="http://schemas.microsoft.com/office/powerpoint/2010/main" val="1405062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5B0D8C-9CA7-40FF-BDEF-ABA317D8FB3C}"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CDF51-97FE-42FB-8847-B3F56CC48E57}" type="slidenum">
              <a:rPr lang="en-US" smtClean="0"/>
              <a:t>‹#›</a:t>
            </a:fld>
            <a:endParaRPr lang="en-US"/>
          </a:p>
        </p:txBody>
      </p:sp>
    </p:spTree>
    <p:extLst>
      <p:ext uri="{BB962C8B-B14F-4D97-AF65-F5344CB8AC3E}">
        <p14:creationId xmlns:p14="http://schemas.microsoft.com/office/powerpoint/2010/main" val="3734848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5B0D8C-9CA7-40FF-BDEF-ABA317D8FB3C}"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CDF51-97FE-42FB-8847-B3F56CC48E57}" type="slidenum">
              <a:rPr lang="en-US" smtClean="0"/>
              <a:t>‹#›</a:t>
            </a:fld>
            <a:endParaRPr lang="en-US"/>
          </a:p>
        </p:txBody>
      </p:sp>
    </p:spTree>
    <p:extLst>
      <p:ext uri="{BB962C8B-B14F-4D97-AF65-F5344CB8AC3E}">
        <p14:creationId xmlns:p14="http://schemas.microsoft.com/office/powerpoint/2010/main" val="2780577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5B0D8C-9CA7-40FF-BDEF-ABA317D8FB3C}"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CDF51-97FE-42FB-8847-B3F56CC48E57}" type="slidenum">
              <a:rPr lang="en-US" smtClean="0"/>
              <a:t>‹#›</a:t>
            </a:fld>
            <a:endParaRPr lang="en-US"/>
          </a:p>
        </p:txBody>
      </p:sp>
    </p:spTree>
    <p:extLst>
      <p:ext uri="{BB962C8B-B14F-4D97-AF65-F5344CB8AC3E}">
        <p14:creationId xmlns:p14="http://schemas.microsoft.com/office/powerpoint/2010/main" val="1691093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55B0D8C-9CA7-40FF-BDEF-ABA317D8FB3C}"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CDF51-97FE-42FB-8847-B3F56CC48E57}" type="slidenum">
              <a:rPr lang="en-US" smtClean="0"/>
              <a:t>‹#›</a:t>
            </a:fld>
            <a:endParaRPr lang="en-US"/>
          </a:p>
        </p:txBody>
      </p:sp>
    </p:spTree>
    <p:extLst>
      <p:ext uri="{BB962C8B-B14F-4D97-AF65-F5344CB8AC3E}">
        <p14:creationId xmlns:p14="http://schemas.microsoft.com/office/powerpoint/2010/main" val="3833385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55B0D8C-9CA7-40FF-BDEF-ABA317D8FB3C}"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CDF51-97FE-42FB-8847-B3F56CC48E57}" type="slidenum">
              <a:rPr lang="en-US" smtClean="0"/>
              <a:t>‹#›</a:t>
            </a:fld>
            <a:endParaRPr lang="en-US"/>
          </a:p>
        </p:txBody>
      </p:sp>
    </p:spTree>
    <p:extLst>
      <p:ext uri="{BB962C8B-B14F-4D97-AF65-F5344CB8AC3E}">
        <p14:creationId xmlns:p14="http://schemas.microsoft.com/office/powerpoint/2010/main" val="721647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5B0D8C-9CA7-40FF-BDEF-ABA317D8FB3C}" type="datetimeFigureOut">
              <a:rPr lang="en-US" smtClean="0"/>
              <a:t>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7CDF51-97FE-42FB-8847-B3F56CC48E57}" type="slidenum">
              <a:rPr lang="en-US" smtClean="0"/>
              <a:t>‹#›</a:t>
            </a:fld>
            <a:endParaRPr lang="en-US"/>
          </a:p>
        </p:txBody>
      </p:sp>
    </p:spTree>
    <p:extLst>
      <p:ext uri="{BB962C8B-B14F-4D97-AF65-F5344CB8AC3E}">
        <p14:creationId xmlns:p14="http://schemas.microsoft.com/office/powerpoint/2010/main" val="2756411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55B0D8C-9CA7-40FF-BDEF-ABA317D8FB3C}" type="datetimeFigureOut">
              <a:rPr lang="en-US" smtClean="0"/>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7CDF51-97FE-42FB-8847-B3F56CC48E57}" type="slidenum">
              <a:rPr lang="en-US" smtClean="0"/>
              <a:t>‹#›</a:t>
            </a:fld>
            <a:endParaRPr lang="en-US"/>
          </a:p>
        </p:txBody>
      </p:sp>
    </p:spTree>
    <p:extLst>
      <p:ext uri="{BB962C8B-B14F-4D97-AF65-F5344CB8AC3E}">
        <p14:creationId xmlns:p14="http://schemas.microsoft.com/office/powerpoint/2010/main" val="1835692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5B0D8C-9CA7-40FF-BDEF-ABA317D8FB3C}" type="datetimeFigureOut">
              <a:rPr lang="en-US" smtClean="0"/>
              <a:t>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7CDF51-97FE-42FB-8847-B3F56CC48E57}" type="slidenum">
              <a:rPr lang="en-US" smtClean="0"/>
              <a:t>‹#›</a:t>
            </a:fld>
            <a:endParaRPr lang="en-US"/>
          </a:p>
        </p:txBody>
      </p:sp>
    </p:spTree>
    <p:extLst>
      <p:ext uri="{BB962C8B-B14F-4D97-AF65-F5344CB8AC3E}">
        <p14:creationId xmlns:p14="http://schemas.microsoft.com/office/powerpoint/2010/main" val="239430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55B0D8C-9CA7-40FF-BDEF-ABA317D8FB3C}"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CDF51-97FE-42FB-8847-B3F56CC48E57}" type="slidenum">
              <a:rPr lang="en-US" smtClean="0"/>
              <a:t>‹#›</a:t>
            </a:fld>
            <a:endParaRPr lang="en-US"/>
          </a:p>
        </p:txBody>
      </p:sp>
    </p:spTree>
    <p:extLst>
      <p:ext uri="{BB962C8B-B14F-4D97-AF65-F5344CB8AC3E}">
        <p14:creationId xmlns:p14="http://schemas.microsoft.com/office/powerpoint/2010/main" val="2166667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55B0D8C-9CA7-40FF-BDEF-ABA317D8FB3C}"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CDF51-97FE-42FB-8847-B3F56CC48E57}" type="slidenum">
              <a:rPr lang="en-US" smtClean="0"/>
              <a:t>‹#›</a:t>
            </a:fld>
            <a:endParaRPr lang="en-US"/>
          </a:p>
        </p:txBody>
      </p:sp>
    </p:spTree>
    <p:extLst>
      <p:ext uri="{BB962C8B-B14F-4D97-AF65-F5344CB8AC3E}">
        <p14:creationId xmlns:p14="http://schemas.microsoft.com/office/powerpoint/2010/main" val="4117727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55B0D8C-9CA7-40FF-BDEF-ABA317D8FB3C}" type="datetimeFigureOut">
              <a:rPr lang="en-US" smtClean="0"/>
              <a:t>1/13/2021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67CDF51-97FE-42FB-8847-B3F56CC48E57}" type="slidenum">
              <a:rPr lang="en-US" smtClean="0"/>
              <a:t>‹#›</a:t>
            </a:fld>
            <a:endParaRPr lang="en-US"/>
          </a:p>
        </p:txBody>
      </p:sp>
    </p:spTree>
    <p:extLst>
      <p:ext uri="{BB962C8B-B14F-4D97-AF65-F5344CB8AC3E}">
        <p14:creationId xmlns:p14="http://schemas.microsoft.com/office/powerpoint/2010/main" val="193045341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fsmb.org/siteassets/advocacy/pdf/states-waiving-licensure-requirements-for-telehealth-in-response-to-covid-19.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nepho.org/nepho-out-of-state-licensing-guidanc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muniversity.com/" TargetMode="External"/><Relationship Id="rId2" Type="http://schemas.openxmlformats.org/officeDocument/2006/relationships/hyperlink" Target="mailto:shawn.m.bromley@lahey.org" TargetMode="External"/><Relationship Id="rId1" Type="http://schemas.openxmlformats.org/officeDocument/2006/relationships/slideLayout" Target="../slideLayouts/slideLayout2.xml"/><Relationship Id="rId6" Type="http://schemas.openxmlformats.org/officeDocument/2006/relationships/hyperlink" Target="https://mhealthintelligence.com/news/baker-signs-massachusetts-telehealth-bill-with-parity-provisions-into-law" TargetMode="External"/><Relationship Id="rId5" Type="http://schemas.openxmlformats.org/officeDocument/2006/relationships/hyperlink" Target="https://www.mass.gov/info-details/massachusetts-covid-19-vaccine-information" TargetMode="External"/><Relationship Id="rId4" Type="http://schemas.openxmlformats.org/officeDocument/2006/relationships/hyperlink" Target="https://www.mass.gov/info-details/covid-19-vaccine-frequently-asked-question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3525" y="1918128"/>
            <a:ext cx="11810632" cy="2232212"/>
          </a:xfrm>
        </p:spPr>
        <p:txBody>
          <a:bodyPr>
            <a:normAutofit fontScale="90000"/>
          </a:bodyPr>
          <a:lstStyle/>
          <a:p>
            <a:pPr algn="l"/>
            <a:r>
              <a:rPr lang="en-US" b="1" dirty="0" smtClean="0"/>
              <a:t/>
            </a:r>
            <a:br>
              <a:rPr lang="en-US" b="1" dirty="0" smtClean="0"/>
            </a:br>
            <a:r>
              <a:rPr lang="en-US" b="1" dirty="0"/>
              <a:t/>
            </a:r>
            <a:br>
              <a:rPr lang="en-US" b="1" dirty="0"/>
            </a:br>
            <a:r>
              <a:rPr lang="en-US" sz="5300" b="1" dirty="0" smtClean="0">
                <a:latin typeface="Calibri" panose="020F0502020204030204" pitchFamily="34" charset="0"/>
              </a:rPr>
              <a:t>Coding and Billing 2021 </a:t>
            </a:r>
            <a:br>
              <a:rPr lang="en-US" sz="5300" b="1" dirty="0" smtClean="0">
                <a:latin typeface="Calibri" panose="020F0502020204030204" pitchFamily="34" charset="0"/>
              </a:rPr>
            </a:br>
            <a:r>
              <a:rPr lang="en-US" sz="5300" b="1" dirty="0" smtClean="0">
                <a:latin typeface="Calibri" panose="020F0502020204030204" pitchFamily="34" charset="0"/>
              </a:rPr>
              <a:t>E/M Knowledge Assessment &amp; </a:t>
            </a:r>
            <a:br>
              <a:rPr lang="en-US" sz="5300" b="1" dirty="0" smtClean="0">
                <a:latin typeface="Calibri" panose="020F0502020204030204" pitchFamily="34" charset="0"/>
              </a:rPr>
            </a:br>
            <a:r>
              <a:rPr lang="en-US" sz="5300" b="1" dirty="0" smtClean="0">
                <a:latin typeface="Calibri" panose="020F0502020204030204" pitchFamily="34" charset="0"/>
              </a:rPr>
              <a:t>Massachusetts Legislative Updates</a:t>
            </a:r>
            <a:endParaRPr lang="en-US" sz="5300" b="1" dirty="0">
              <a:latin typeface="Calibri" panose="020F0502020204030204" pitchFamily="34" charset="0"/>
            </a:endParaRPr>
          </a:p>
        </p:txBody>
      </p:sp>
      <p:sp>
        <p:nvSpPr>
          <p:cNvPr id="3" name="Subtitle 2"/>
          <p:cNvSpPr>
            <a:spLocks noGrp="1"/>
          </p:cNvSpPr>
          <p:nvPr>
            <p:ph type="subTitle" idx="1"/>
          </p:nvPr>
        </p:nvSpPr>
        <p:spPr>
          <a:xfrm>
            <a:off x="453525" y="4047912"/>
            <a:ext cx="7766936" cy="1518694"/>
          </a:xfrm>
        </p:spPr>
        <p:txBody>
          <a:bodyPr>
            <a:noAutofit/>
          </a:bodyPr>
          <a:lstStyle/>
          <a:p>
            <a:pPr algn="l"/>
            <a:r>
              <a:rPr lang="en-US" sz="2000" dirty="0" smtClean="0">
                <a:solidFill>
                  <a:srgbClr val="002060"/>
                </a:solidFill>
              </a:rPr>
              <a:t>Shawn Bromley</a:t>
            </a:r>
          </a:p>
          <a:p>
            <a:pPr algn="l"/>
            <a:r>
              <a:rPr lang="en-US" sz="2000" dirty="0" smtClean="0">
                <a:solidFill>
                  <a:srgbClr val="002060"/>
                </a:solidFill>
              </a:rPr>
              <a:t>NEPHO</a:t>
            </a:r>
          </a:p>
          <a:p>
            <a:pPr algn="l"/>
            <a:r>
              <a:rPr lang="en-US" sz="2000" dirty="0" smtClean="0">
                <a:solidFill>
                  <a:srgbClr val="002060"/>
                </a:solidFill>
              </a:rPr>
              <a:t>Wednesday, January 13, 2021</a:t>
            </a:r>
            <a:endParaRPr lang="en-US" sz="2000" dirty="0">
              <a:solidFill>
                <a:srgbClr val="002060"/>
              </a:solidFill>
            </a:endParaRPr>
          </a:p>
        </p:txBody>
      </p:sp>
      <p:sp>
        <p:nvSpPr>
          <p:cNvPr id="4" name="Rectangle 3"/>
          <p:cNvSpPr/>
          <p:nvPr/>
        </p:nvSpPr>
        <p:spPr>
          <a:xfrm>
            <a:off x="453525" y="5501496"/>
            <a:ext cx="9921551" cy="1015663"/>
          </a:xfrm>
          <a:prstGeom prst="rect">
            <a:avLst/>
          </a:prstGeom>
        </p:spPr>
        <p:txBody>
          <a:bodyPr wrap="square">
            <a:spAutoFit/>
          </a:bodyPr>
          <a:lstStyle/>
          <a:p>
            <a:pPr lvl="0"/>
            <a:r>
              <a:rPr lang="en-US" sz="2400" b="1" i="1" dirty="0">
                <a:solidFill>
                  <a:srgbClr val="FF0000"/>
                </a:solidFill>
                <a:ea typeface="Trebuchet MS"/>
                <a:cs typeface="Trebuchet MS"/>
                <a:sym typeface="Trebuchet MS"/>
              </a:rPr>
              <a:t>Disclaimer:</a:t>
            </a:r>
            <a:r>
              <a:rPr lang="en-US" sz="2400" i="1" dirty="0">
                <a:solidFill>
                  <a:srgbClr val="FF0000"/>
                </a:solidFill>
                <a:ea typeface="Trebuchet MS"/>
                <a:cs typeface="Trebuchet MS"/>
                <a:sym typeface="Trebuchet MS"/>
              </a:rPr>
              <a:t> </a:t>
            </a:r>
            <a:r>
              <a:rPr lang="en-US" i="1" dirty="0">
                <a:solidFill>
                  <a:schemeClr val="dk1"/>
                </a:solidFill>
                <a:ea typeface="Trebuchet MS"/>
                <a:cs typeface="Trebuchet MS"/>
                <a:sym typeface="Trebuchet MS"/>
              </a:rPr>
              <a:t>This presentation is offered as guidance to NEPHO providers and office administration. If you are a BILH employed practice please follow up with your practice Leadership on guidance reviewed during this presentation. </a:t>
            </a:r>
            <a:endParaRPr lang="en-US" dirty="0"/>
          </a:p>
        </p:txBody>
      </p:sp>
    </p:spTree>
    <p:extLst>
      <p:ext uri="{BB962C8B-B14F-4D97-AF65-F5344CB8AC3E}">
        <p14:creationId xmlns:p14="http://schemas.microsoft.com/office/powerpoint/2010/main" val="4090236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737" y="151342"/>
            <a:ext cx="8596668" cy="723851"/>
          </a:xfrm>
        </p:spPr>
        <p:txBody>
          <a:bodyPr/>
          <a:lstStyle/>
          <a:p>
            <a:r>
              <a:rPr lang="en-US" b="1" dirty="0" smtClean="0"/>
              <a:t>Documentation Examples Primary Care</a:t>
            </a:r>
            <a:endParaRPr lang="en-US" b="1" dirty="0"/>
          </a:p>
        </p:txBody>
      </p:sp>
      <p:sp>
        <p:nvSpPr>
          <p:cNvPr id="3" name="Content Placeholder 2"/>
          <p:cNvSpPr>
            <a:spLocks noGrp="1"/>
          </p:cNvSpPr>
          <p:nvPr>
            <p:ph idx="1"/>
          </p:nvPr>
        </p:nvSpPr>
        <p:spPr>
          <a:xfrm>
            <a:off x="0" y="700458"/>
            <a:ext cx="10506269" cy="6157542"/>
          </a:xfrm>
        </p:spPr>
        <p:txBody>
          <a:bodyPr>
            <a:noAutofit/>
          </a:bodyPr>
          <a:lstStyle/>
          <a:p>
            <a:r>
              <a:rPr lang="en-US" sz="1600" dirty="0" smtClean="0">
                <a:solidFill>
                  <a:schemeClr val="tx1"/>
                </a:solidFill>
                <a:latin typeface="Calibri" panose="020F0502020204030204" pitchFamily="34" charset="0"/>
                <a:cs typeface="Calibri" panose="020F0502020204030204" pitchFamily="34" charset="0"/>
              </a:rPr>
              <a:t>Chief complaint: Patient presents for visit due to fall related to fever and blurry vision, patient has been feeling weak and is experiencing chills. Patient presents with spouse who offers additional history related </a:t>
            </a:r>
            <a:r>
              <a:rPr lang="en-US" sz="1600" smtClean="0">
                <a:solidFill>
                  <a:schemeClr val="tx1"/>
                </a:solidFill>
                <a:latin typeface="Calibri" panose="020F0502020204030204" pitchFamily="34" charset="0"/>
                <a:cs typeface="Calibri" panose="020F0502020204030204" pitchFamily="34" charset="0"/>
              </a:rPr>
              <a:t>the patient’s </a:t>
            </a:r>
            <a:r>
              <a:rPr lang="en-US" sz="1600" dirty="0" smtClean="0">
                <a:solidFill>
                  <a:schemeClr val="tx1"/>
                </a:solidFill>
                <a:latin typeface="Calibri" panose="020F0502020204030204" pitchFamily="34" charset="0"/>
                <a:cs typeface="Calibri" panose="020F0502020204030204" pitchFamily="34" charset="0"/>
              </a:rPr>
              <a:t>current condition.</a:t>
            </a:r>
          </a:p>
          <a:p>
            <a:pPr lvl="1">
              <a:buFont typeface="Wingdings" panose="05000000000000000000" pitchFamily="2" charset="2"/>
              <a:buChar char="q"/>
            </a:pPr>
            <a:r>
              <a:rPr lang="en-US" dirty="0" smtClean="0">
                <a:solidFill>
                  <a:schemeClr val="tx1"/>
                </a:solidFill>
                <a:latin typeface="Calibri" panose="020F0502020204030204" pitchFamily="34" charset="0"/>
                <a:cs typeface="Calibri" panose="020F0502020204030204" pitchFamily="34" charset="0"/>
              </a:rPr>
              <a:t>The patient is an established patient with prior history obtained – there are no changes in the patient history (PFSH, living environment &amp; medical history)</a:t>
            </a:r>
          </a:p>
          <a:p>
            <a:pPr lvl="2">
              <a:buFont typeface="Courier New" panose="02070309020205020404" pitchFamily="49" charset="0"/>
              <a:buChar char="o"/>
            </a:pPr>
            <a:r>
              <a:rPr lang="en-US" sz="1600" dirty="0" smtClean="0">
                <a:solidFill>
                  <a:schemeClr val="tx1"/>
                </a:solidFill>
                <a:latin typeface="Calibri" panose="020F0502020204030204" pitchFamily="34" charset="0"/>
                <a:cs typeface="Calibri" panose="020F0502020204030204" pitchFamily="34" charset="0"/>
              </a:rPr>
              <a:t>Leveling based off time: </a:t>
            </a:r>
          </a:p>
          <a:p>
            <a:pPr lvl="3">
              <a:buFont typeface="Wingdings" panose="05000000000000000000" pitchFamily="2" charset="2"/>
              <a:buChar char="§"/>
            </a:pPr>
            <a:r>
              <a:rPr lang="en-US" sz="1600" dirty="0" smtClean="0">
                <a:solidFill>
                  <a:schemeClr val="tx1"/>
                </a:solidFill>
                <a:latin typeface="Calibri" panose="020F0502020204030204" pitchFamily="34" charset="0"/>
                <a:cs typeface="Calibri" panose="020F0502020204030204" pitchFamily="34" charset="0"/>
              </a:rPr>
              <a:t>The provider spent 10 minutes prior to the visit reviewing the patient history and chronic conditions: 10 minutes</a:t>
            </a:r>
          </a:p>
          <a:p>
            <a:pPr lvl="3">
              <a:buFont typeface="Wingdings" panose="05000000000000000000" pitchFamily="2" charset="2"/>
              <a:buChar char="§"/>
            </a:pPr>
            <a:r>
              <a:rPr lang="en-US" sz="1600" dirty="0" smtClean="0">
                <a:solidFill>
                  <a:schemeClr val="tx1"/>
                </a:solidFill>
                <a:latin typeface="Calibri" panose="020F0502020204030204" pitchFamily="34" charset="0"/>
                <a:cs typeface="Calibri" panose="020F0502020204030204" pitchFamily="34" charset="0"/>
              </a:rPr>
              <a:t>The provider meets with the patient and spouse face-to-face for 20 minutes, reviews current health status and confirms with patient and spouse that there have been family stressors that have caused issues with low blood sugar affecting diabetes management: 20 minutes</a:t>
            </a:r>
          </a:p>
          <a:p>
            <a:pPr lvl="3">
              <a:buFont typeface="Wingdings" panose="05000000000000000000" pitchFamily="2" charset="2"/>
              <a:buChar char="§"/>
            </a:pPr>
            <a:r>
              <a:rPr lang="en-US" sz="1600" dirty="0" smtClean="0">
                <a:solidFill>
                  <a:schemeClr val="tx1"/>
                </a:solidFill>
                <a:latin typeface="Calibri" panose="020F0502020204030204" pitchFamily="34" charset="0"/>
                <a:cs typeface="Calibri" panose="020F0502020204030204" pitchFamily="34" charset="0"/>
              </a:rPr>
              <a:t>The provider reaches out to the patients endocrinologist to set up an appointment to discuss potential monitoring devices to help manage blood sugar levels: 10 minutes</a:t>
            </a:r>
          </a:p>
          <a:p>
            <a:pPr lvl="4">
              <a:buFont typeface="Wingdings" panose="05000000000000000000" pitchFamily="2" charset="2"/>
              <a:buChar char="v"/>
            </a:pPr>
            <a:r>
              <a:rPr lang="en-US" sz="1600" dirty="0" smtClean="0">
                <a:solidFill>
                  <a:schemeClr val="tx1"/>
                </a:solidFill>
                <a:latin typeface="Calibri" panose="020F0502020204030204" pitchFamily="34" charset="0"/>
                <a:cs typeface="Calibri" panose="020F0502020204030204" pitchFamily="34" charset="0"/>
              </a:rPr>
              <a:t>Total visit time: 40 minutes  day of encounter – patient visits supports 99215</a:t>
            </a:r>
          </a:p>
          <a:p>
            <a:pPr lvl="2">
              <a:buFont typeface="Courier New" panose="02070309020205020404" pitchFamily="49" charset="0"/>
              <a:buChar char="o"/>
            </a:pPr>
            <a:r>
              <a:rPr lang="en-US" sz="1600" dirty="0" smtClean="0">
                <a:solidFill>
                  <a:schemeClr val="tx1"/>
                </a:solidFill>
                <a:latin typeface="Calibri" panose="020F0502020204030204" pitchFamily="34" charset="0"/>
                <a:cs typeface="Calibri" panose="020F0502020204030204" pitchFamily="34" charset="0"/>
              </a:rPr>
              <a:t>Leveling based off MDM:</a:t>
            </a:r>
          </a:p>
          <a:p>
            <a:pPr lvl="3">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1 or more chronic illnesses with exacerbation, progression, or side effects of </a:t>
            </a:r>
            <a:r>
              <a:rPr lang="en-US" sz="1600" dirty="0" smtClean="0">
                <a:solidFill>
                  <a:schemeClr val="tx1"/>
                </a:solidFill>
                <a:latin typeface="Calibri" panose="020F0502020204030204" pitchFamily="34" charset="0"/>
                <a:cs typeface="Calibri" panose="020F0502020204030204" pitchFamily="34" charset="0"/>
              </a:rPr>
              <a:t>treatment (Diabetes)</a:t>
            </a:r>
          </a:p>
          <a:p>
            <a:pPr lvl="3">
              <a:buFont typeface="Arial" panose="020B0604020202020204" pitchFamily="34" charset="0"/>
              <a:buChar char="•"/>
            </a:pPr>
            <a:r>
              <a:rPr lang="en-US" sz="1600" dirty="0" smtClean="0">
                <a:solidFill>
                  <a:schemeClr val="tx1"/>
                </a:solidFill>
                <a:latin typeface="Calibri" panose="020F0502020204030204" pitchFamily="34" charset="0"/>
                <a:cs typeface="Calibri" panose="020F0502020204030204" pitchFamily="34" charset="0"/>
              </a:rPr>
              <a:t>Anxiety/Stress – new problem</a:t>
            </a:r>
          </a:p>
          <a:p>
            <a:pPr lvl="3">
              <a:buFont typeface="Arial" panose="020B0604020202020204" pitchFamily="34" charset="0"/>
              <a:buChar char="•"/>
            </a:pPr>
            <a:r>
              <a:rPr lang="en-US" sz="1600" dirty="0" smtClean="0">
                <a:solidFill>
                  <a:schemeClr val="tx1"/>
                </a:solidFill>
                <a:latin typeface="Calibri" panose="020F0502020204030204" pitchFamily="34" charset="0"/>
                <a:cs typeface="Calibri" panose="020F0502020204030204" pitchFamily="34" charset="0"/>
              </a:rPr>
              <a:t>Discussion of management of care for Diabetes and Stress</a:t>
            </a:r>
          </a:p>
          <a:p>
            <a:pPr lvl="4">
              <a:buFont typeface="Wingdings" panose="05000000000000000000" pitchFamily="2" charset="2"/>
              <a:buChar char="v"/>
            </a:pPr>
            <a:r>
              <a:rPr lang="en-US" sz="1600" dirty="0" smtClean="0">
                <a:solidFill>
                  <a:schemeClr val="tx1"/>
                </a:solidFill>
                <a:latin typeface="Calibri" panose="020F0502020204030204" pitchFamily="34" charset="0"/>
                <a:cs typeface="Calibri" panose="020F0502020204030204" pitchFamily="34" charset="0"/>
              </a:rPr>
              <a:t>Patient visit supports 99214 (moderate risk)</a:t>
            </a:r>
            <a:endParaRPr lang="en-US" sz="1600" dirty="0">
              <a:solidFill>
                <a:schemeClr val="tx1"/>
              </a:solidFill>
            </a:endParaRPr>
          </a:p>
        </p:txBody>
      </p:sp>
    </p:spTree>
    <p:extLst>
      <p:ext uri="{BB962C8B-B14F-4D97-AF65-F5344CB8AC3E}">
        <p14:creationId xmlns:p14="http://schemas.microsoft.com/office/powerpoint/2010/main" val="4199759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73698"/>
            <a:ext cx="8596668" cy="646545"/>
          </a:xfrm>
        </p:spPr>
        <p:txBody>
          <a:bodyPr>
            <a:normAutofit fontScale="90000"/>
          </a:bodyPr>
          <a:lstStyle/>
          <a:p>
            <a:r>
              <a:rPr lang="en-US" b="1" dirty="0" smtClean="0"/>
              <a:t>Documentation Examples Asthma &amp; Allergy</a:t>
            </a:r>
            <a:endParaRPr lang="en-US" b="1" dirty="0"/>
          </a:p>
        </p:txBody>
      </p:sp>
      <p:sp>
        <p:nvSpPr>
          <p:cNvPr id="3" name="Content Placeholder 2"/>
          <p:cNvSpPr>
            <a:spLocks noGrp="1"/>
          </p:cNvSpPr>
          <p:nvPr>
            <p:ph idx="1"/>
          </p:nvPr>
        </p:nvSpPr>
        <p:spPr>
          <a:xfrm>
            <a:off x="522514" y="845599"/>
            <a:ext cx="10562253" cy="5937757"/>
          </a:xfrm>
        </p:spPr>
        <p:txBody>
          <a:bodyPr>
            <a:noAutofit/>
          </a:bodyPr>
          <a:lstStyle/>
          <a:p>
            <a:r>
              <a:rPr lang="en-US" sz="2000" dirty="0" smtClean="0">
                <a:solidFill>
                  <a:schemeClr val="tx1"/>
                </a:solidFill>
                <a:latin typeface="Calibri" panose="020F0502020204030204" pitchFamily="34" charset="0"/>
                <a:cs typeface="Calibri" panose="020F0502020204030204" pitchFamily="34" charset="0"/>
              </a:rPr>
              <a:t>Leveling based off MDM:</a:t>
            </a:r>
          </a:p>
          <a:p>
            <a:pPr lvl="1" fontAlgn="base">
              <a:buFont typeface="Wingdings" panose="05000000000000000000" pitchFamily="2" charset="2"/>
              <a:buChar char="q"/>
            </a:pPr>
            <a:r>
              <a:rPr lang="en-US" sz="2000" dirty="0" smtClean="0">
                <a:solidFill>
                  <a:schemeClr val="tx1"/>
                </a:solidFill>
                <a:latin typeface="Calibri" panose="020F0502020204030204" pitchFamily="34" charset="0"/>
                <a:cs typeface="Calibri" panose="020F0502020204030204" pitchFamily="34" charset="0"/>
              </a:rPr>
              <a:t>Established patient is seen for follow-up to recheck asthma. The patient was seen 3 months ago and asthma was normal. Today there is a flare up that patient states began yesterday. Patient denies headaches. </a:t>
            </a:r>
          </a:p>
          <a:p>
            <a:pPr lvl="1" fontAlgn="base">
              <a:buFont typeface="Wingdings" panose="05000000000000000000" pitchFamily="2" charset="2"/>
              <a:buChar char="q"/>
            </a:pPr>
            <a:r>
              <a:rPr lang="en-US" sz="2000" dirty="0" smtClean="0">
                <a:solidFill>
                  <a:schemeClr val="tx1"/>
                </a:solidFill>
                <a:latin typeface="Calibri" panose="020F0502020204030204" pitchFamily="34" charset="0"/>
                <a:cs typeface="Calibri" panose="020F0502020204030204" pitchFamily="34" charset="0"/>
              </a:rPr>
              <a:t>Exam: </a:t>
            </a:r>
            <a:r>
              <a:rPr lang="en-US" sz="2000" dirty="0">
                <a:solidFill>
                  <a:schemeClr val="tx1"/>
                </a:solidFill>
                <a:latin typeface="Calibri" panose="020F0502020204030204" pitchFamily="34" charset="0"/>
                <a:cs typeface="Calibri" panose="020F0502020204030204" pitchFamily="34" charset="0"/>
              </a:rPr>
              <a:t>General: No acute distress, pleasant, alert, and oriented times 3. Speech is normal. Voice is normal. WT: 129. BP: Right arm 175/69, left arm 168/62. HR: 84. TEMP: 97.8. Chest: </a:t>
            </a:r>
            <a:r>
              <a:rPr lang="en-US" sz="2000" dirty="0" smtClean="0">
                <a:solidFill>
                  <a:schemeClr val="tx1"/>
                </a:solidFill>
                <a:latin typeface="Calibri" panose="020F0502020204030204" pitchFamily="34" charset="0"/>
                <a:cs typeface="Calibri" panose="020F0502020204030204" pitchFamily="34" charset="0"/>
              </a:rPr>
              <a:t>There is high effort in breathing. </a:t>
            </a:r>
            <a:r>
              <a:rPr lang="en-US" sz="2000" dirty="0">
                <a:solidFill>
                  <a:schemeClr val="tx1"/>
                </a:solidFill>
                <a:latin typeface="Calibri" panose="020F0502020204030204" pitchFamily="34" charset="0"/>
                <a:cs typeface="Calibri" panose="020F0502020204030204" pitchFamily="34" charset="0"/>
              </a:rPr>
              <a:t>Heart: </a:t>
            </a:r>
            <a:r>
              <a:rPr lang="en-US" sz="2000" dirty="0" smtClean="0">
                <a:solidFill>
                  <a:schemeClr val="tx1"/>
                </a:solidFill>
                <a:latin typeface="Calibri" panose="020F0502020204030204" pitchFamily="34" charset="0"/>
                <a:cs typeface="Calibri" panose="020F0502020204030204" pitchFamily="34" charset="0"/>
              </a:rPr>
              <a:t>Rate seems high, and patient states there is tightness in chest. </a:t>
            </a:r>
            <a:r>
              <a:rPr lang="en-US" sz="2000" dirty="0">
                <a:solidFill>
                  <a:schemeClr val="tx1"/>
                </a:solidFill>
                <a:latin typeface="Calibri" panose="020F0502020204030204" pitchFamily="34" charset="0"/>
                <a:cs typeface="Calibri" panose="020F0502020204030204" pitchFamily="34" charset="0"/>
              </a:rPr>
              <a:t>Moves all extremities with 5/5 strength. No edema. Skin: </a:t>
            </a:r>
            <a:r>
              <a:rPr lang="en-US" sz="2000" dirty="0" smtClean="0">
                <a:solidFill>
                  <a:schemeClr val="tx1"/>
                </a:solidFill>
                <a:latin typeface="Calibri" panose="020F0502020204030204" pitchFamily="34" charset="0"/>
                <a:cs typeface="Calibri" panose="020F0502020204030204" pitchFamily="34" charset="0"/>
              </a:rPr>
              <a:t>there are no signs of rash</a:t>
            </a:r>
            <a:endParaRPr lang="en-US" sz="2000" dirty="0">
              <a:solidFill>
                <a:schemeClr val="tx1"/>
              </a:solidFill>
              <a:latin typeface="Calibri" panose="020F0502020204030204" pitchFamily="34" charset="0"/>
              <a:cs typeface="Calibri" panose="020F0502020204030204" pitchFamily="34" charset="0"/>
            </a:endParaRPr>
          </a:p>
          <a:p>
            <a:pPr lvl="1" fontAlgn="base">
              <a:buFont typeface="Wingdings" panose="05000000000000000000" pitchFamily="2" charset="2"/>
              <a:buChar char="q"/>
            </a:pPr>
            <a:r>
              <a:rPr lang="en-US" sz="2000" dirty="0" smtClean="0">
                <a:solidFill>
                  <a:schemeClr val="tx1"/>
                </a:solidFill>
                <a:latin typeface="Calibri" panose="020F0502020204030204" pitchFamily="34" charset="0"/>
                <a:cs typeface="Calibri" panose="020F0502020204030204" pitchFamily="34" charset="0"/>
              </a:rPr>
              <a:t>Provider reviews prior spirometry results</a:t>
            </a:r>
          </a:p>
          <a:p>
            <a:pPr lvl="1" fontAlgn="base">
              <a:buFont typeface="Wingdings" panose="05000000000000000000" pitchFamily="2" charset="2"/>
              <a:buChar char="q"/>
            </a:pPr>
            <a:r>
              <a:rPr lang="en-US" sz="2000" dirty="0" smtClean="0">
                <a:solidFill>
                  <a:schemeClr val="tx1"/>
                </a:solidFill>
                <a:latin typeface="Calibri" panose="020F0502020204030204" pitchFamily="34" charset="0"/>
                <a:cs typeface="Calibri" panose="020F0502020204030204" pitchFamily="34" charset="0"/>
              </a:rPr>
              <a:t>Provider will be referring patient to pulmonary to review asthma and potential lung condition</a:t>
            </a:r>
            <a:endParaRPr lang="en-US" sz="2000" dirty="0">
              <a:solidFill>
                <a:schemeClr val="tx1"/>
              </a:solidFill>
              <a:latin typeface="Calibri" panose="020F0502020204030204" pitchFamily="34" charset="0"/>
              <a:cs typeface="Calibri" panose="020F0502020204030204" pitchFamily="34" charset="0"/>
            </a:endParaRPr>
          </a:p>
          <a:p>
            <a:pPr marL="1085850" lvl="2" indent="-285750" fontAlgn="base">
              <a:buFont typeface="Courier New" panose="02070309020205020404" pitchFamily="49" charset="0"/>
              <a:buChar char="o"/>
            </a:pPr>
            <a:r>
              <a:rPr lang="en-US" sz="2000" dirty="0" smtClean="0">
                <a:solidFill>
                  <a:schemeClr val="tx1"/>
                </a:solidFill>
                <a:latin typeface="Calibri" panose="020F0502020204030204" pitchFamily="34" charset="0"/>
                <a:cs typeface="Calibri" panose="020F0502020204030204" pitchFamily="34" charset="0"/>
              </a:rPr>
              <a:t>The </a:t>
            </a:r>
            <a:r>
              <a:rPr lang="en-US" sz="2000" dirty="0">
                <a:solidFill>
                  <a:schemeClr val="tx1"/>
                </a:solidFill>
                <a:latin typeface="Calibri" panose="020F0502020204030204" pitchFamily="34" charset="0"/>
                <a:cs typeface="Calibri" panose="020F0502020204030204" pitchFamily="34" charset="0"/>
              </a:rPr>
              <a:t>number and complexity of problems addressed here are </a:t>
            </a:r>
            <a:r>
              <a:rPr lang="en-US" sz="2000" dirty="0" smtClean="0">
                <a:solidFill>
                  <a:schemeClr val="tx1"/>
                </a:solidFill>
                <a:latin typeface="Calibri" panose="020F0502020204030204" pitchFamily="34" charset="0"/>
                <a:cs typeface="Calibri" panose="020F0502020204030204" pitchFamily="34" charset="0"/>
              </a:rPr>
              <a:t>low </a:t>
            </a:r>
          </a:p>
          <a:p>
            <a:pPr marL="1085850" lvl="2" indent="-285750" fontAlgn="base">
              <a:buFont typeface="Courier New" panose="02070309020205020404" pitchFamily="49" charset="0"/>
              <a:buChar char="o"/>
            </a:pPr>
            <a:r>
              <a:rPr lang="en-US" sz="2000" dirty="0" smtClean="0">
                <a:solidFill>
                  <a:schemeClr val="tx1"/>
                </a:solidFill>
                <a:latin typeface="Calibri" panose="020F0502020204030204" pitchFamily="34" charset="0"/>
                <a:cs typeface="Calibri" panose="020F0502020204030204" pitchFamily="34" charset="0"/>
              </a:rPr>
              <a:t>The </a:t>
            </a:r>
            <a:r>
              <a:rPr lang="en-US" sz="2000" dirty="0">
                <a:solidFill>
                  <a:schemeClr val="tx1"/>
                </a:solidFill>
                <a:latin typeface="Calibri" panose="020F0502020204030204" pitchFamily="34" charset="0"/>
                <a:cs typeface="Calibri" panose="020F0502020204030204" pitchFamily="34" charset="0"/>
              </a:rPr>
              <a:t>patient has one </a:t>
            </a:r>
            <a:r>
              <a:rPr lang="en-US" sz="2000" dirty="0" smtClean="0">
                <a:solidFill>
                  <a:schemeClr val="tx1"/>
                </a:solidFill>
                <a:latin typeface="Calibri" panose="020F0502020204030204" pitchFamily="34" charset="0"/>
                <a:cs typeface="Calibri" panose="020F0502020204030204" pitchFamily="34" charset="0"/>
              </a:rPr>
              <a:t>exacerbated, </a:t>
            </a:r>
            <a:r>
              <a:rPr lang="en-US" sz="2000" dirty="0">
                <a:solidFill>
                  <a:schemeClr val="tx1"/>
                </a:solidFill>
                <a:latin typeface="Calibri" panose="020F0502020204030204" pitchFamily="34" charset="0"/>
                <a:cs typeface="Calibri" panose="020F0502020204030204" pitchFamily="34" charset="0"/>
              </a:rPr>
              <a:t>chronic </a:t>
            </a:r>
            <a:r>
              <a:rPr lang="en-US" sz="2000" dirty="0" smtClean="0">
                <a:solidFill>
                  <a:schemeClr val="tx1"/>
                </a:solidFill>
                <a:latin typeface="Calibri" panose="020F0502020204030204" pitchFamily="34" charset="0"/>
                <a:cs typeface="Calibri" panose="020F0502020204030204" pitchFamily="34" charset="0"/>
              </a:rPr>
              <a:t>condition </a:t>
            </a:r>
          </a:p>
          <a:p>
            <a:pPr marL="1085850" lvl="2" indent="-285750" fontAlgn="base">
              <a:buFont typeface="Courier New" panose="02070309020205020404" pitchFamily="49" charset="0"/>
              <a:buChar char="o"/>
            </a:pPr>
            <a:r>
              <a:rPr lang="en-US" sz="2000" dirty="0" smtClean="0">
                <a:solidFill>
                  <a:schemeClr val="tx1"/>
                </a:solidFill>
                <a:latin typeface="Calibri" panose="020F0502020204030204" pitchFamily="34" charset="0"/>
                <a:cs typeface="Calibri" panose="020F0502020204030204" pitchFamily="34" charset="0"/>
              </a:rPr>
              <a:t>The allergist </a:t>
            </a:r>
            <a:r>
              <a:rPr lang="en-US" sz="2000" dirty="0">
                <a:solidFill>
                  <a:schemeClr val="tx1"/>
                </a:solidFill>
                <a:latin typeface="Calibri" panose="020F0502020204030204" pitchFamily="34" charset="0"/>
                <a:cs typeface="Calibri" panose="020F0502020204030204" pitchFamily="34" charset="0"/>
              </a:rPr>
              <a:t>reviewed the </a:t>
            </a:r>
            <a:r>
              <a:rPr lang="en-US" sz="2000" dirty="0" smtClean="0">
                <a:solidFill>
                  <a:schemeClr val="tx1"/>
                </a:solidFill>
                <a:latin typeface="Calibri" panose="020F0502020204030204" pitchFamily="34" charset="0"/>
                <a:cs typeface="Calibri" panose="020F0502020204030204" pitchFamily="34" charset="0"/>
              </a:rPr>
              <a:t>spirometry results and referred to pulmonary</a:t>
            </a:r>
          </a:p>
          <a:p>
            <a:pPr marL="1085850" lvl="2" indent="-285750" fontAlgn="base">
              <a:buFont typeface="Courier New" panose="02070309020205020404" pitchFamily="49" charset="0"/>
              <a:buChar char="o"/>
            </a:pPr>
            <a:r>
              <a:rPr lang="en-US" sz="2000" dirty="0" smtClean="0">
                <a:solidFill>
                  <a:schemeClr val="tx1"/>
                </a:solidFill>
                <a:latin typeface="Calibri" panose="020F0502020204030204" pitchFamily="34" charset="0"/>
                <a:cs typeface="Calibri" panose="020F0502020204030204" pitchFamily="34" charset="0"/>
              </a:rPr>
              <a:t>Data </a:t>
            </a:r>
            <a:r>
              <a:rPr lang="en-US" sz="2000" dirty="0">
                <a:solidFill>
                  <a:schemeClr val="tx1"/>
                </a:solidFill>
                <a:latin typeface="Calibri" panose="020F0502020204030204" pitchFamily="34" charset="0"/>
                <a:cs typeface="Calibri" panose="020F0502020204030204" pitchFamily="34" charset="0"/>
              </a:rPr>
              <a:t>is </a:t>
            </a:r>
            <a:r>
              <a:rPr lang="en-US" sz="2000" dirty="0" smtClean="0">
                <a:solidFill>
                  <a:schemeClr val="tx1"/>
                </a:solidFill>
                <a:latin typeface="Calibri" panose="020F0502020204030204" pitchFamily="34" charset="0"/>
                <a:cs typeface="Calibri" panose="020F0502020204030204" pitchFamily="34" charset="0"/>
              </a:rPr>
              <a:t>solid and level of risk is moderate</a:t>
            </a:r>
          </a:p>
          <a:p>
            <a:pPr marL="1543050" lvl="3" indent="-285750" fontAlgn="base">
              <a:buFont typeface="Wingdings" panose="05000000000000000000" pitchFamily="2" charset="2"/>
              <a:buChar char="v"/>
            </a:pPr>
            <a:r>
              <a:rPr lang="en-US" sz="2000" dirty="0" smtClean="0">
                <a:solidFill>
                  <a:schemeClr val="tx1"/>
                </a:solidFill>
                <a:latin typeface="Calibri" panose="020F0502020204030204" pitchFamily="34" charset="0"/>
                <a:cs typeface="Calibri" panose="020F0502020204030204" pitchFamily="34" charset="0"/>
              </a:rPr>
              <a:t>Patient visit supports 99214 (moderate risk)</a:t>
            </a:r>
            <a:endParaRPr lang="en-US" sz="2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6764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43345"/>
            <a:ext cx="8596668" cy="812800"/>
          </a:xfrm>
        </p:spPr>
        <p:txBody>
          <a:bodyPr/>
          <a:lstStyle/>
          <a:p>
            <a:r>
              <a:rPr lang="en-US" b="1" dirty="0" smtClean="0">
                <a:latin typeface="Calibri" panose="020F0502020204030204" pitchFamily="34" charset="0"/>
              </a:rPr>
              <a:t>Prolong Service Code</a:t>
            </a:r>
            <a:endParaRPr lang="en-US" b="1" dirty="0">
              <a:latin typeface="Calibri" panose="020F0502020204030204" pitchFamily="34" charset="0"/>
            </a:endParaRPr>
          </a:p>
        </p:txBody>
      </p:sp>
      <p:sp>
        <p:nvSpPr>
          <p:cNvPr id="3" name="Content Placeholder 2"/>
          <p:cNvSpPr>
            <a:spLocks noGrp="1"/>
          </p:cNvSpPr>
          <p:nvPr>
            <p:ph idx="1"/>
          </p:nvPr>
        </p:nvSpPr>
        <p:spPr>
          <a:xfrm>
            <a:off x="677334" y="1256145"/>
            <a:ext cx="8596668" cy="5255491"/>
          </a:xfrm>
        </p:spPr>
        <p:txBody>
          <a:bodyPr>
            <a:normAutofit/>
          </a:bodyPr>
          <a:lstStyle/>
          <a:p>
            <a:r>
              <a:rPr lang="en-US" sz="2000" dirty="0">
                <a:solidFill>
                  <a:schemeClr val="tx1"/>
                </a:solidFill>
              </a:rPr>
              <a:t>A major component of the 2021 E/M changes is the introduction of CPT prolong service code </a:t>
            </a:r>
            <a:r>
              <a:rPr lang="en-US" sz="2000" dirty="0" smtClean="0">
                <a:solidFill>
                  <a:schemeClr val="tx1"/>
                </a:solidFill>
              </a:rPr>
              <a:t>99417 (an </a:t>
            </a:r>
            <a:r>
              <a:rPr lang="en-US" sz="2000" dirty="0">
                <a:solidFill>
                  <a:schemeClr val="tx1"/>
                </a:solidFill>
              </a:rPr>
              <a:t>official CPT code number will be assigned at a later date) effective January 1, 2021. </a:t>
            </a:r>
            <a:endParaRPr lang="en-US" sz="2000" dirty="0" smtClean="0">
              <a:solidFill>
                <a:schemeClr val="tx1"/>
              </a:solidFill>
            </a:endParaRPr>
          </a:p>
          <a:p>
            <a:r>
              <a:rPr lang="en-US" sz="2000" dirty="0" smtClean="0">
                <a:solidFill>
                  <a:schemeClr val="tx1"/>
                </a:solidFill>
              </a:rPr>
              <a:t>The </a:t>
            </a:r>
            <a:r>
              <a:rPr lang="en-US" sz="2000" dirty="0">
                <a:solidFill>
                  <a:schemeClr val="tx1"/>
                </a:solidFill>
              </a:rPr>
              <a:t>code reflects a </a:t>
            </a:r>
            <a:r>
              <a:rPr lang="en-US" sz="2000" b="1" dirty="0">
                <a:solidFill>
                  <a:schemeClr val="tx1"/>
                </a:solidFill>
              </a:rPr>
              <a:t>“prolonged office or other E/M service that requires at least 15 minutes or more of total time either with </a:t>
            </a:r>
            <a:r>
              <a:rPr lang="en-US" sz="2000" b="1" dirty="0" smtClean="0">
                <a:solidFill>
                  <a:schemeClr val="tx1"/>
                </a:solidFill>
              </a:rPr>
              <a:t>or </a:t>
            </a:r>
            <a:r>
              <a:rPr lang="en-US" sz="2000" b="1" dirty="0">
                <a:solidFill>
                  <a:schemeClr val="tx1"/>
                </a:solidFill>
              </a:rPr>
              <a:t>without direct patient contact on the date of the primary E/M service (either CPT codes 99205 or 99215)”</a:t>
            </a:r>
            <a:r>
              <a:rPr lang="en-US" sz="2000" dirty="0">
                <a:solidFill>
                  <a:schemeClr val="tx1"/>
                </a:solidFill>
              </a:rPr>
              <a:t>. </a:t>
            </a:r>
            <a:endParaRPr lang="en-US" sz="2000" dirty="0" smtClean="0">
              <a:solidFill>
                <a:schemeClr val="tx1"/>
              </a:solidFill>
            </a:endParaRPr>
          </a:p>
          <a:p>
            <a:r>
              <a:rPr lang="en-US" sz="2000" dirty="0" smtClean="0">
                <a:solidFill>
                  <a:schemeClr val="tx1"/>
                </a:solidFill>
              </a:rPr>
              <a:t>CPT 99417 </a:t>
            </a:r>
            <a:r>
              <a:rPr lang="en-US" sz="2000" dirty="0">
                <a:solidFill>
                  <a:schemeClr val="tx1"/>
                </a:solidFill>
              </a:rPr>
              <a:t>Code may only be reported in conjunction with 99205 or 99215 if the codes were selected based on the time alone and not medical decision making. A service of less than 15 minutes should not be reported. </a:t>
            </a:r>
            <a:endParaRPr lang="en-US" sz="2000" dirty="0" smtClean="0">
              <a:solidFill>
                <a:schemeClr val="tx1"/>
              </a:solidFill>
            </a:endParaRPr>
          </a:p>
          <a:p>
            <a:r>
              <a:rPr lang="en-US" sz="2000" dirty="0">
                <a:solidFill>
                  <a:schemeClr val="tx1"/>
                </a:solidFill>
              </a:rPr>
              <a:t>For example: Existing prolonged E/M code + 99354 will change to specify that you should not report the code in conjunction with 99202-99215</a:t>
            </a:r>
          </a:p>
          <a:p>
            <a:endParaRPr lang="en-US" sz="2000" dirty="0"/>
          </a:p>
          <a:p>
            <a:endParaRPr lang="en-US" dirty="0"/>
          </a:p>
        </p:txBody>
      </p:sp>
    </p:spTree>
    <p:extLst>
      <p:ext uri="{BB962C8B-B14F-4D97-AF65-F5344CB8AC3E}">
        <p14:creationId xmlns:p14="http://schemas.microsoft.com/office/powerpoint/2010/main" val="3020290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94211"/>
            <a:ext cx="8596668" cy="646545"/>
          </a:xfrm>
        </p:spPr>
        <p:txBody>
          <a:bodyPr/>
          <a:lstStyle/>
          <a:p>
            <a:r>
              <a:rPr lang="en-US" b="1" dirty="0" smtClean="0">
                <a:latin typeface="Calibri" panose="020F0502020204030204" pitchFamily="34" charset="0"/>
              </a:rPr>
              <a:t>Telehealth Documentation Examples</a:t>
            </a:r>
            <a:endParaRPr lang="en-US" b="1" dirty="0">
              <a:latin typeface="Calibri" panose="020F0502020204030204" pitchFamily="34" charset="0"/>
            </a:endParaRPr>
          </a:p>
        </p:txBody>
      </p:sp>
      <p:sp>
        <p:nvSpPr>
          <p:cNvPr id="3" name="Content Placeholder 2"/>
          <p:cNvSpPr>
            <a:spLocks noGrp="1"/>
          </p:cNvSpPr>
          <p:nvPr>
            <p:ph idx="1"/>
          </p:nvPr>
        </p:nvSpPr>
        <p:spPr>
          <a:xfrm>
            <a:off x="261257" y="849745"/>
            <a:ext cx="9685175" cy="6008255"/>
          </a:xfrm>
        </p:spPr>
        <p:txBody>
          <a:bodyPr>
            <a:normAutofit/>
          </a:bodyPr>
          <a:lstStyle/>
          <a:p>
            <a:pPr lvl="1">
              <a:lnSpc>
                <a:spcPct val="120000"/>
              </a:lnSpc>
              <a:buFont typeface="Wingdings" panose="05000000000000000000" pitchFamily="2" charset="2"/>
              <a:buChar char="q"/>
            </a:pPr>
            <a:r>
              <a:rPr lang="en-US" sz="2000" dirty="0" smtClean="0">
                <a:solidFill>
                  <a:schemeClr val="tx1"/>
                </a:solidFill>
                <a:latin typeface="Calibri" panose="020F0502020204030204" pitchFamily="34" charset="0"/>
                <a:cs typeface="Calibri" panose="020F0502020204030204" pitchFamily="34" charset="0"/>
              </a:rPr>
              <a:t>Document </a:t>
            </a:r>
            <a:r>
              <a:rPr lang="en-US" sz="2000" dirty="0">
                <a:solidFill>
                  <a:schemeClr val="tx1"/>
                </a:solidFill>
                <a:latin typeface="Calibri" panose="020F0502020204030204" pitchFamily="34" charset="0"/>
                <a:cs typeface="Calibri" panose="020F0502020204030204" pitchFamily="34" charset="0"/>
              </a:rPr>
              <a:t>plan of care for chronic conditions, condition status </a:t>
            </a:r>
          </a:p>
          <a:p>
            <a:pPr lvl="2">
              <a:lnSpc>
                <a:spcPct val="120000"/>
              </a:lnSpc>
              <a:buFont typeface="Courier New" panose="02070309020205020404" pitchFamily="49" charset="0"/>
              <a:buChar char="o"/>
            </a:pPr>
            <a:r>
              <a:rPr lang="en-US" sz="2000" b="1" dirty="0">
                <a:solidFill>
                  <a:schemeClr val="tx1"/>
                </a:solidFill>
                <a:latin typeface="Calibri" panose="020F0502020204030204" pitchFamily="34" charset="0"/>
                <a:cs typeface="Calibri" panose="020F0502020204030204" pitchFamily="34" charset="0"/>
              </a:rPr>
              <a:t>Example:</a:t>
            </a:r>
            <a:r>
              <a:rPr lang="en-US" sz="2000" dirty="0">
                <a:solidFill>
                  <a:schemeClr val="tx1"/>
                </a:solidFill>
                <a:latin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cs typeface="Calibri" panose="020F0502020204030204" pitchFamily="34" charset="0"/>
              </a:rPr>
              <a:t>AFib</a:t>
            </a:r>
            <a:r>
              <a:rPr lang="en-US" sz="2000" dirty="0" smtClean="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rPr>
              <a:t>I48.91 – heart rate within normal limits, converting back to normal sinus rhythm, </a:t>
            </a:r>
            <a:r>
              <a:rPr lang="en-US" sz="2000" dirty="0" err="1">
                <a:solidFill>
                  <a:schemeClr val="tx1"/>
                </a:solidFill>
                <a:latin typeface="Calibri" panose="020F0502020204030204" pitchFamily="34" charset="0"/>
                <a:cs typeface="Calibri" panose="020F0502020204030204" pitchFamily="34" charset="0"/>
              </a:rPr>
              <a:t>apixaban</a:t>
            </a:r>
            <a:r>
              <a:rPr lang="en-US" sz="2000" dirty="0">
                <a:solidFill>
                  <a:schemeClr val="tx1"/>
                </a:solidFill>
                <a:latin typeface="Calibri" panose="020F0502020204030204" pitchFamily="34" charset="0"/>
                <a:cs typeface="Calibri" panose="020F0502020204030204" pitchFamily="34" charset="0"/>
              </a:rPr>
              <a:t> is helping to regulate heart rate</a:t>
            </a:r>
          </a:p>
          <a:p>
            <a:pPr lvl="1">
              <a:buFont typeface="Wingdings" panose="05000000000000000000" pitchFamily="2" charset="2"/>
              <a:buChar char="q"/>
            </a:pPr>
            <a:r>
              <a:rPr lang="en-US" sz="2000" dirty="0">
                <a:solidFill>
                  <a:schemeClr val="tx1"/>
                </a:solidFill>
                <a:latin typeface="Calibri" panose="020F0502020204030204" pitchFamily="34" charset="0"/>
                <a:cs typeface="Calibri" panose="020F0502020204030204" pitchFamily="34" charset="0"/>
              </a:rPr>
              <a:t>Chronic conditions need to be captured/recaptured annually </a:t>
            </a:r>
          </a:p>
          <a:p>
            <a:pPr lvl="2">
              <a:buFont typeface="Courier New" panose="02070309020205020404" pitchFamily="49" charset="0"/>
              <a:buChar char="o"/>
            </a:pPr>
            <a:r>
              <a:rPr lang="en-US" sz="2000" b="1" dirty="0">
                <a:solidFill>
                  <a:schemeClr val="tx1"/>
                </a:solidFill>
                <a:latin typeface="Calibri" panose="020F0502020204030204" pitchFamily="34" charset="0"/>
                <a:cs typeface="Calibri" panose="020F0502020204030204" pitchFamily="34" charset="0"/>
              </a:rPr>
              <a:t>Example:</a:t>
            </a:r>
            <a:r>
              <a:rPr lang="en-US" sz="2000" dirty="0">
                <a:solidFill>
                  <a:schemeClr val="tx1"/>
                </a:solidFill>
                <a:latin typeface="Calibri" panose="020F0502020204030204" pitchFamily="34" charset="0"/>
                <a:cs typeface="Calibri" panose="020F0502020204030204" pitchFamily="34" charset="0"/>
              </a:rPr>
              <a:t> Depression (F33.8) or depression in remission (F33.4), Opioid dependence (F11.20) or opioid dependence in remission (F11.21) (Depression: when depression has stabilized coding depression in remission would be appropriate)</a:t>
            </a:r>
          </a:p>
          <a:p>
            <a:pPr lvl="1">
              <a:buFont typeface="Wingdings" panose="05000000000000000000" pitchFamily="2" charset="2"/>
              <a:buChar char="q"/>
            </a:pPr>
            <a:r>
              <a:rPr lang="en-US" sz="2000" dirty="0">
                <a:solidFill>
                  <a:schemeClr val="tx1"/>
                </a:solidFill>
                <a:latin typeface="Calibri" panose="020F0502020204030204" pitchFamily="34" charset="0"/>
                <a:cs typeface="Calibri" panose="020F0502020204030204" pitchFamily="34" charset="0"/>
              </a:rPr>
              <a:t>Chronic conditions should be discussed and documented during a new patient visit</a:t>
            </a:r>
          </a:p>
          <a:p>
            <a:pPr lvl="2">
              <a:buFont typeface="Courier New" panose="02070309020205020404" pitchFamily="49" charset="0"/>
              <a:buChar char="o"/>
            </a:pPr>
            <a:r>
              <a:rPr lang="en-US" sz="2000" b="1" dirty="0">
                <a:solidFill>
                  <a:schemeClr val="tx1"/>
                </a:solidFill>
                <a:latin typeface="Calibri" panose="020F0502020204030204" pitchFamily="34" charset="0"/>
                <a:cs typeface="Calibri" panose="020F0502020204030204" pitchFamily="34" charset="0"/>
              </a:rPr>
              <a:t>Example:</a:t>
            </a:r>
            <a:r>
              <a:rPr lang="en-US" sz="2000" dirty="0">
                <a:solidFill>
                  <a:schemeClr val="tx1"/>
                </a:solidFill>
                <a:latin typeface="Calibri" panose="020F0502020204030204" pitchFamily="34" charset="0"/>
                <a:cs typeface="Calibri" panose="020F0502020204030204" pitchFamily="34" charset="0"/>
              </a:rPr>
              <a:t> New patient visit with the following chronic conditions: Hypertension I10, CKD </a:t>
            </a:r>
            <a:r>
              <a:rPr lang="en-US" sz="2000" dirty="0" smtClean="0">
                <a:solidFill>
                  <a:schemeClr val="tx1"/>
                </a:solidFill>
                <a:latin typeface="Calibri" panose="020F0502020204030204" pitchFamily="34" charset="0"/>
                <a:cs typeface="Calibri" panose="020F0502020204030204" pitchFamily="34" charset="0"/>
              </a:rPr>
              <a:t>stage </a:t>
            </a:r>
            <a:r>
              <a:rPr lang="en-US" sz="2000" dirty="0">
                <a:solidFill>
                  <a:schemeClr val="tx1"/>
                </a:solidFill>
                <a:latin typeface="Calibri" panose="020F0502020204030204" pitchFamily="34" charset="0"/>
                <a:cs typeface="Calibri" panose="020F0502020204030204" pitchFamily="34" charset="0"/>
              </a:rPr>
              <a:t>3 </a:t>
            </a:r>
            <a:r>
              <a:rPr lang="en-US" sz="2000" dirty="0" smtClean="0">
                <a:solidFill>
                  <a:schemeClr val="tx1"/>
                </a:solidFill>
                <a:latin typeface="Calibri" panose="020F0502020204030204" pitchFamily="34" charset="0"/>
                <a:cs typeface="Calibri" panose="020F0502020204030204" pitchFamily="34" charset="0"/>
              </a:rPr>
              <a:t>N18.32 stage 3b, </a:t>
            </a:r>
            <a:r>
              <a:rPr lang="en-US" sz="2000" dirty="0">
                <a:solidFill>
                  <a:schemeClr val="tx1"/>
                </a:solidFill>
                <a:latin typeface="Calibri" panose="020F0502020204030204" pitchFamily="34" charset="0"/>
                <a:cs typeface="Calibri" panose="020F0502020204030204" pitchFamily="34" charset="0"/>
              </a:rPr>
              <a:t>Recurrent depressive disorder F33.8, Opioid dependence in remission F11.21</a:t>
            </a:r>
          </a:p>
          <a:p>
            <a:pPr lvl="1">
              <a:buFont typeface="Wingdings" panose="05000000000000000000" pitchFamily="2" charset="2"/>
              <a:buChar char="q"/>
            </a:pPr>
            <a:r>
              <a:rPr lang="en-US" sz="2000" dirty="0">
                <a:solidFill>
                  <a:schemeClr val="tx1"/>
                </a:solidFill>
                <a:latin typeface="Calibri" panose="020F0502020204030204" pitchFamily="34" charset="0"/>
                <a:cs typeface="Calibri" panose="020F0502020204030204" pitchFamily="34" charset="0"/>
              </a:rPr>
              <a:t>Document confirmed chronic conditions to their highest specificity</a:t>
            </a:r>
          </a:p>
          <a:p>
            <a:pPr lvl="2">
              <a:buFont typeface="Courier New" panose="02070309020205020404" pitchFamily="49" charset="0"/>
              <a:buChar char="o"/>
            </a:pPr>
            <a:r>
              <a:rPr lang="en-US" sz="2000" b="1" dirty="0">
                <a:solidFill>
                  <a:schemeClr val="tx1"/>
                </a:solidFill>
                <a:latin typeface="Calibri" panose="020F0502020204030204" pitchFamily="34" charset="0"/>
                <a:cs typeface="Calibri" panose="020F0502020204030204" pitchFamily="34" charset="0"/>
              </a:rPr>
              <a:t>Example:</a:t>
            </a:r>
            <a:r>
              <a:rPr lang="en-US" sz="2000" dirty="0">
                <a:solidFill>
                  <a:schemeClr val="tx1"/>
                </a:solidFill>
                <a:latin typeface="Calibri" panose="020F0502020204030204" pitchFamily="34" charset="0"/>
                <a:cs typeface="Calibri" panose="020F0502020204030204" pitchFamily="34" charset="0"/>
              </a:rPr>
              <a:t> Diabetes with CKD stage 3: E11.22, N18.3 </a:t>
            </a:r>
            <a:r>
              <a:rPr lang="en-US" sz="2000" dirty="0" smtClean="0">
                <a:solidFill>
                  <a:schemeClr val="tx1"/>
                </a:solidFill>
                <a:latin typeface="Calibri" panose="020F0502020204030204" pitchFamily="34" charset="0"/>
                <a:cs typeface="Calibri" panose="020F0502020204030204" pitchFamily="34" charset="0"/>
              </a:rPr>
              <a:t>1 stage 3a (1</a:t>
            </a:r>
            <a:r>
              <a:rPr lang="en-US" sz="2000" baseline="30000" dirty="0" smtClean="0">
                <a:solidFill>
                  <a:schemeClr val="tx1"/>
                </a:solidFill>
                <a:latin typeface="Calibri" panose="020F0502020204030204" pitchFamily="34" charset="0"/>
                <a:cs typeface="Calibri" panose="020F0502020204030204" pitchFamily="34" charset="0"/>
              </a:rPr>
              <a:t>st</a:t>
            </a:r>
            <a:r>
              <a:rPr lang="en-US" sz="2000" dirty="0" smtClean="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rPr>
              <a:t>code diabetes with chronic kidney disease then code chronic kidney disease)</a:t>
            </a:r>
          </a:p>
          <a:p>
            <a:endParaRPr lang="en-US" dirty="0"/>
          </a:p>
        </p:txBody>
      </p:sp>
    </p:spTree>
    <p:extLst>
      <p:ext uri="{BB962C8B-B14F-4D97-AF65-F5344CB8AC3E}">
        <p14:creationId xmlns:p14="http://schemas.microsoft.com/office/powerpoint/2010/main" val="4076138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73698"/>
            <a:ext cx="8596668" cy="720436"/>
          </a:xfrm>
        </p:spPr>
        <p:txBody>
          <a:bodyPr/>
          <a:lstStyle/>
          <a:p>
            <a:r>
              <a:rPr lang="en-US" b="1" dirty="0" smtClean="0">
                <a:latin typeface="Calibri" panose="020F0502020204030204" pitchFamily="34" charset="0"/>
              </a:rPr>
              <a:t>Telehealth Exam Components Capture</a:t>
            </a:r>
            <a:endParaRPr lang="en-US" b="1" dirty="0">
              <a:latin typeface="Calibri" panose="020F0502020204030204" pitchFamily="34" charset="0"/>
            </a:endParaRPr>
          </a:p>
        </p:txBody>
      </p:sp>
      <p:sp>
        <p:nvSpPr>
          <p:cNvPr id="7" name="Content Placeholder 6"/>
          <p:cNvSpPr>
            <a:spLocks noGrp="1"/>
          </p:cNvSpPr>
          <p:nvPr>
            <p:ph idx="1"/>
          </p:nvPr>
        </p:nvSpPr>
        <p:spPr>
          <a:xfrm>
            <a:off x="677334" y="994134"/>
            <a:ext cx="9660984" cy="5593278"/>
          </a:xfrm>
        </p:spPr>
        <p:txBody>
          <a:bodyPr>
            <a:noAutofit/>
          </a:bodyPr>
          <a:lstStyle/>
          <a:p>
            <a:r>
              <a:rPr lang="en-US" sz="2000" dirty="0" smtClean="0">
                <a:solidFill>
                  <a:schemeClr val="tx1"/>
                </a:solidFill>
                <a:latin typeface="Calibri" panose="020F0502020204030204" pitchFamily="34" charset="0"/>
                <a:cs typeface="Calibri" panose="020F0502020204030204" pitchFamily="34" charset="0"/>
              </a:rPr>
              <a:t>Exam components to help support a Telehealth exam:</a:t>
            </a:r>
          </a:p>
          <a:p>
            <a:pPr lvl="1">
              <a:buFont typeface="Wingdings" panose="05000000000000000000" pitchFamily="2" charset="2"/>
              <a:buChar char="q"/>
            </a:pPr>
            <a:r>
              <a:rPr lang="en-US" sz="2000" dirty="0" smtClean="0">
                <a:solidFill>
                  <a:schemeClr val="tx1"/>
                </a:solidFill>
                <a:latin typeface="Calibri" panose="020F0502020204030204" pitchFamily="34" charset="0"/>
                <a:cs typeface="Calibri" panose="020F0502020204030204" pitchFamily="34" charset="0"/>
              </a:rPr>
              <a:t>HEENT: Use a flashlight or phone based light to look at the throat and nose</a:t>
            </a:r>
          </a:p>
          <a:p>
            <a:pPr lvl="1">
              <a:buFont typeface="Wingdings" panose="05000000000000000000" pitchFamily="2" charset="2"/>
              <a:buChar char="q"/>
            </a:pPr>
            <a:r>
              <a:rPr lang="en-US" sz="2000" dirty="0" smtClean="0">
                <a:solidFill>
                  <a:schemeClr val="tx1"/>
                </a:solidFill>
                <a:latin typeface="Calibri" panose="020F0502020204030204" pitchFamily="34" charset="0"/>
                <a:cs typeface="Calibri" panose="020F0502020204030204" pitchFamily="34" charset="0"/>
              </a:rPr>
              <a:t>Skin: Have the patient press on a rash to observe any scaling or redness</a:t>
            </a:r>
          </a:p>
          <a:p>
            <a:pPr lvl="1">
              <a:buFont typeface="Wingdings" panose="05000000000000000000" pitchFamily="2" charset="2"/>
              <a:buChar char="q"/>
            </a:pPr>
            <a:r>
              <a:rPr lang="en-US" sz="2000" dirty="0" smtClean="0">
                <a:solidFill>
                  <a:schemeClr val="tx1"/>
                </a:solidFill>
                <a:latin typeface="Calibri" panose="020F0502020204030204" pitchFamily="34" charset="0"/>
                <a:cs typeface="Calibri" panose="020F0502020204030204" pitchFamily="34" charset="0"/>
              </a:rPr>
              <a:t>Cardiovascular: Find pulses at the radial, carotid, femoral and jugular venous </a:t>
            </a:r>
          </a:p>
          <a:p>
            <a:pPr lvl="1">
              <a:buFont typeface="Wingdings" panose="05000000000000000000" pitchFamily="2" charset="2"/>
              <a:buChar char="q"/>
            </a:pPr>
            <a:r>
              <a:rPr lang="en-US" sz="2000" dirty="0" smtClean="0">
                <a:solidFill>
                  <a:schemeClr val="tx1"/>
                </a:solidFill>
                <a:latin typeface="Calibri" panose="020F0502020204030204" pitchFamily="34" charset="0"/>
                <a:cs typeface="Calibri" panose="020F0502020204030204" pitchFamily="34" charset="0"/>
              </a:rPr>
              <a:t>Abdominal exam: Have the patient feel for masses and/or describe location of symptoms such as pain</a:t>
            </a:r>
          </a:p>
          <a:p>
            <a:pPr lvl="1">
              <a:buFont typeface="Wingdings" panose="05000000000000000000" pitchFamily="2" charset="2"/>
              <a:buChar char="q"/>
            </a:pPr>
            <a:r>
              <a:rPr lang="en-US" sz="2000" dirty="0" smtClean="0">
                <a:solidFill>
                  <a:schemeClr val="tx1"/>
                </a:solidFill>
                <a:latin typeface="Calibri" panose="020F0502020204030204" pitchFamily="34" charset="0"/>
                <a:cs typeface="Calibri" panose="020F0502020204030204" pitchFamily="34" charset="0"/>
              </a:rPr>
              <a:t>Musculoskeletal: Self palpitation can be used to show locations of pain or point of tenderness. Range of motion can be assessed and directed by the provider</a:t>
            </a:r>
          </a:p>
          <a:p>
            <a:pPr lvl="1">
              <a:buFont typeface="Wingdings" panose="05000000000000000000" pitchFamily="2" charset="2"/>
              <a:buChar char="q"/>
            </a:pPr>
            <a:r>
              <a:rPr lang="en-US" sz="2000" dirty="0" smtClean="0">
                <a:solidFill>
                  <a:schemeClr val="tx1"/>
                </a:solidFill>
                <a:latin typeface="Calibri" panose="020F0502020204030204" pitchFamily="34" charset="0"/>
                <a:cs typeface="Calibri" panose="020F0502020204030204" pitchFamily="34" charset="0"/>
              </a:rPr>
              <a:t>Neurologic: Observe patient gait, have them squat and get up and down from a chair and/or walk across the room</a:t>
            </a:r>
          </a:p>
          <a:p>
            <a:pPr marL="457200" lvl="1" indent="0">
              <a:buNone/>
            </a:pPr>
            <a:r>
              <a:rPr lang="en-US" sz="2000" dirty="0" smtClean="0">
                <a:solidFill>
                  <a:schemeClr val="tx1"/>
                </a:solidFill>
                <a:latin typeface="Calibri" panose="020F0502020204030204" pitchFamily="34" charset="0"/>
                <a:cs typeface="Calibri" panose="020F0502020204030204" pitchFamily="34" charset="0"/>
              </a:rPr>
              <a:t>Have the patient be more involved and interactive in the visit, have patient family members or care giver offer additional information to better support the reason for the visit. Include their information in the note to help support the visit medical necessity.</a:t>
            </a:r>
            <a:endParaRPr lang="en-US" sz="2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2810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882938" y="-11358563"/>
            <a:ext cx="8229600" cy="5536925"/>
          </a:xfrm>
          <a:prstGeom prst="rect">
            <a:avLst/>
          </a:prstGeom>
        </p:spPr>
      </p:pic>
      <p:pic>
        <p:nvPicPr>
          <p:cNvPr id="6" name="Content Placeholder 6"/>
          <p:cNvPicPr>
            <a:picLocks noGrp="1" noChangeAspect="1"/>
          </p:cNvPicPr>
          <p:nvPr>
            <p:ph idx="1"/>
          </p:nvPr>
        </p:nvPicPr>
        <p:blipFill>
          <a:blip r:embed="rId2"/>
          <a:stretch>
            <a:fillRect/>
          </a:stretch>
        </p:blipFill>
        <p:spPr>
          <a:xfrm>
            <a:off x="466868" y="1246188"/>
            <a:ext cx="8867632" cy="5192712"/>
          </a:xfrm>
          <a:prstGeom prst="rect">
            <a:avLst/>
          </a:prstGeom>
        </p:spPr>
      </p:pic>
      <p:sp>
        <p:nvSpPr>
          <p:cNvPr id="8" name="Title 1"/>
          <p:cNvSpPr>
            <a:spLocks noGrp="1"/>
          </p:cNvSpPr>
          <p:nvPr>
            <p:ph type="title"/>
          </p:nvPr>
        </p:nvSpPr>
        <p:spPr>
          <a:xfrm>
            <a:off x="677334" y="323850"/>
            <a:ext cx="8596668" cy="723900"/>
          </a:xfrm>
        </p:spPr>
        <p:txBody>
          <a:bodyPr>
            <a:normAutofit/>
          </a:bodyPr>
          <a:lstStyle/>
          <a:p>
            <a:r>
              <a:rPr lang="en-US" b="1" dirty="0" smtClean="0">
                <a:latin typeface="Calibri" panose="020F0502020204030204" pitchFamily="34" charset="0"/>
              </a:rPr>
              <a:t>Patient Experience Survey Review</a:t>
            </a:r>
            <a:endParaRPr lang="en-US" b="1" dirty="0">
              <a:latin typeface="Calibri" panose="020F0502020204030204" pitchFamily="34" charset="0"/>
            </a:endParaRPr>
          </a:p>
        </p:txBody>
      </p:sp>
    </p:spTree>
    <p:extLst>
      <p:ext uri="{BB962C8B-B14F-4D97-AF65-F5344CB8AC3E}">
        <p14:creationId xmlns:p14="http://schemas.microsoft.com/office/powerpoint/2010/main" val="57494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33455" y="1326672"/>
            <a:ext cx="8791884" cy="4850291"/>
          </a:xfrm>
          <a:prstGeom prst="rect">
            <a:avLst/>
          </a:prstGeom>
        </p:spPr>
      </p:pic>
      <p:sp>
        <p:nvSpPr>
          <p:cNvPr id="3" name="Title 1"/>
          <p:cNvSpPr>
            <a:spLocks noGrp="1"/>
          </p:cNvSpPr>
          <p:nvPr>
            <p:ph type="title"/>
          </p:nvPr>
        </p:nvSpPr>
        <p:spPr>
          <a:xfrm>
            <a:off x="434741" y="323850"/>
            <a:ext cx="9063822" cy="723900"/>
          </a:xfrm>
        </p:spPr>
        <p:txBody>
          <a:bodyPr>
            <a:normAutofit/>
          </a:bodyPr>
          <a:lstStyle/>
          <a:p>
            <a:r>
              <a:rPr lang="en-US" b="1" dirty="0" smtClean="0">
                <a:latin typeface="Calibri" panose="020F0502020204030204" pitchFamily="34" charset="0"/>
              </a:rPr>
              <a:t>Patient Experience Survey Review (continued)</a:t>
            </a:r>
            <a:endParaRPr lang="en-US" b="1" dirty="0">
              <a:latin typeface="Calibri" panose="020F0502020204030204" pitchFamily="34" charset="0"/>
            </a:endParaRPr>
          </a:p>
        </p:txBody>
      </p:sp>
    </p:spTree>
    <p:extLst>
      <p:ext uri="{BB962C8B-B14F-4D97-AF65-F5344CB8AC3E}">
        <p14:creationId xmlns:p14="http://schemas.microsoft.com/office/powerpoint/2010/main" val="3902477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90734" y="936789"/>
            <a:ext cx="8995862" cy="5240174"/>
          </a:xfrm>
          <a:prstGeom prst="rect">
            <a:avLst/>
          </a:prstGeom>
        </p:spPr>
      </p:pic>
      <p:sp>
        <p:nvSpPr>
          <p:cNvPr id="3" name="Title 1"/>
          <p:cNvSpPr>
            <a:spLocks noGrp="1"/>
          </p:cNvSpPr>
          <p:nvPr>
            <p:ph type="title"/>
          </p:nvPr>
        </p:nvSpPr>
        <p:spPr>
          <a:xfrm>
            <a:off x="677333" y="323850"/>
            <a:ext cx="9063825" cy="723900"/>
          </a:xfrm>
        </p:spPr>
        <p:txBody>
          <a:bodyPr>
            <a:normAutofit/>
          </a:bodyPr>
          <a:lstStyle/>
          <a:p>
            <a:r>
              <a:rPr lang="en-US" b="1" dirty="0" smtClean="0">
                <a:latin typeface="Calibri" panose="020F0502020204030204" pitchFamily="34" charset="0"/>
              </a:rPr>
              <a:t>Patient Experience Survey Review (continued)</a:t>
            </a:r>
            <a:endParaRPr lang="en-US" b="1" dirty="0">
              <a:latin typeface="Calibri" panose="020F0502020204030204" pitchFamily="34" charset="0"/>
            </a:endParaRPr>
          </a:p>
        </p:txBody>
      </p:sp>
    </p:spTree>
    <p:extLst>
      <p:ext uri="{BB962C8B-B14F-4D97-AF65-F5344CB8AC3E}">
        <p14:creationId xmlns:p14="http://schemas.microsoft.com/office/powerpoint/2010/main" val="19857189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4"/>
          <p:cNvSpPr txBox="1">
            <a:spLocks noGrp="1"/>
          </p:cNvSpPr>
          <p:nvPr>
            <p:ph type="title"/>
          </p:nvPr>
        </p:nvSpPr>
        <p:spPr>
          <a:xfrm>
            <a:off x="677334" y="609600"/>
            <a:ext cx="8596800" cy="8273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4000" b="1" dirty="0">
                <a:latin typeface="Calibri" panose="020F0502020204030204" pitchFamily="34" charset="0"/>
              </a:rPr>
              <a:t>Out of State Licensing Guidance </a:t>
            </a:r>
            <a:endParaRPr sz="4000" b="1" dirty="0">
              <a:latin typeface="Calibri" panose="020F0502020204030204" pitchFamily="34" charset="0"/>
            </a:endParaRPr>
          </a:p>
        </p:txBody>
      </p:sp>
      <p:sp>
        <p:nvSpPr>
          <p:cNvPr id="240" name="Google Shape;240;p34"/>
          <p:cNvSpPr txBox="1">
            <a:spLocks noGrp="1"/>
          </p:cNvSpPr>
          <p:nvPr>
            <p:ph type="body" idx="1"/>
          </p:nvPr>
        </p:nvSpPr>
        <p:spPr>
          <a:xfrm>
            <a:off x="677334" y="1436914"/>
            <a:ext cx="10035000" cy="5001208"/>
          </a:xfrm>
          <a:prstGeom prst="rect">
            <a:avLst/>
          </a:prstGeom>
        </p:spPr>
        <p:txBody>
          <a:bodyPr spcFirstLastPara="1" wrap="square" lIns="91425" tIns="45700" rIns="91425" bIns="45700" anchor="t" anchorCtr="0">
            <a:noAutofit/>
          </a:bodyPr>
          <a:lstStyle/>
          <a:p>
            <a:pPr marL="457200" lvl="0" indent="-320040" algn="l" rtl="0">
              <a:spcBef>
                <a:spcPts val="1000"/>
              </a:spcBef>
              <a:spcAft>
                <a:spcPts val="0"/>
              </a:spcAft>
              <a:buSzPts val="1440"/>
              <a:buFont typeface="Wingdings" panose="05000000000000000000" pitchFamily="2" charset="2"/>
              <a:buChar char="Ø"/>
            </a:pPr>
            <a:r>
              <a:rPr lang="en-US" sz="2400" dirty="0">
                <a:latin typeface="Calibri" panose="020F0502020204030204" pitchFamily="34" charset="0"/>
              </a:rPr>
              <a:t>We urge each provider to be licensed in the state where the patient is located, unless there are provisions in place otherwise due to the pandemic.</a:t>
            </a:r>
            <a:endParaRPr sz="2400" dirty="0">
              <a:latin typeface="Calibri" panose="020F0502020204030204" pitchFamily="34" charset="0"/>
            </a:endParaRPr>
          </a:p>
          <a:p>
            <a:pPr marL="457200" lvl="0" indent="-320040" algn="l" rtl="0">
              <a:spcBef>
                <a:spcPts val="1000"/>
              </a:spcBef>
              <a:spcAft>
                <a:spcPts val="0"/>
              </a:spcAft>
              <a:buSzPts val="1440"/>
              <a:buFont typeface="Wingdings" panose="05000000000000000000" pitchFamily="2" charset="2"/>
              <a:buChar char="Ø"/>
            </a:pPr>
            <a:r>
              <a:rPr lang="en-US" sz="2400" dirty="0" smtClean="0">
                <a:latin typeface="Calibri" panose="020F0502020204030204" pitchFamily="34" charset="0"/>
              </a:rPr>
              <a:t>Keep </a:t>
            </a:r>
            <a:r>
              <a:rPr lang="en-US" sz="2400" dirty="0">
                <a:latin typeface="Calibri" panose="020F0502020204030204" pitchFamily="34" charset="0"/>
              </a:rPr>
              <a:t>a continuous eye on the changes for each state that you are seeing patients in and do not hold a license to practice, as changes are fluent.</a:t>
            </a:r>
            <a:endParaRPr sz="2400" dirty="0">
              <a:latin typeface="Calibri" panose="020F0502020204030204" pitchFamily="34" charset="0"/>
            </a:endParaRPr>
          </a:p>
          <a:p>
            <a:pPr marL="457200" lvl="0" indent="-320040" algn="l" rtl="0">
              <a:spcBef>
                <a:spcPts val="1000"/>
              </a:spcBef>
              <a:spcAft>
                <a:spcPts val="0"/>
              </a:spcAft>
              <a:buSzPts val="1440"/>
              <a:buFont typeface="Wingdings" panose="05000000000000000000" pitchFamily="2" charset="2"/>
              <a:buChar char="Ø"/>
            </a:pPr>
            <a:r>
              <a:rPr lang="en-US" sz="2400" dirty="0" smtClean="0">
                <a:latin typeface="Calibri" panose="020F0502020204030204" pitchFamily="34" charset="0"/>
              </a:rPr>
              <a:t>Federation </a:t>
            </a:r>
            <a:r>
              <a:rPr lang="en-US" sz="2400" dirty="0">
                <a:latin typeface="Calibri" panose="020F0502020204030204" pitchFamily="34" charset="0"/>
              </a:rPr>
              <a:t>of State Medical Boards that provides guidance by state, as each state has put in place their own rules and regulations in response to the pandemic - </a:t>
            </a:r>
            <a:r>
              <a:rPr lang="en-US" sz="2400" u="sng" dirty="0">
                <a:solidFill>
                  <a:schemeClr val="hlink"/>
                </a:solidFill>
                <a:latin typeface="Calibri" panose="020F0502020204030204" pitchFamily="34" charset="0"/>
                <a:hlinkClick r:id="rId3"/>
              </a:rPr>
              <a:t>https://www.fsmb.org/siteassets/advocacy/pdf/states-waiving-licensure-requirements-for-telehealth-in-response-to-covid-19.pdf  </a:t>
            </a:r>
            <a:endParaRPr sz="2400" dirty="0">
              <a:latin typeface="Calibri" panose="020F0502020204030204" pitchFamily="34" charset="0"/>
            </a:endParaRPr>
          </a:p>
          <a:p>
            <a:pPr marL="914400" lvl="1" indent="-320040" algn="l" rtl="0">
              <a:spcBef>
                <a:spcPts val="0"/>
              </a:spcBef>
              <a:spcAft>
                <a:spcPts val="0"/>
              </a:spcAft>
              <a:buSzPts val="1440"/>
              <a:buFont typeface="Wingdings" panose="05000000000000000000" pitchFamily="2" charset="2"/>
              <a:buChar char="q"/>
            </a:pPr>
            <a:r>
              <a:rPr lang="en-US" sz="2400" dirty="0">
                <a:latin typeface="Calibri" panose="020F0502020204030204" pitchFamily="34" charset="0"/>
              </a:rPr>
              <a:t>The FSMB website breaks down state specifics surrounding out-of-state physicians; pre existing provider-patient relationships; audio-only requirements; etc.</a:t>
            </a:r>
            <a:endParaRPr sz="2400" dirty="0">
              <a:latin typeface="Calibri" panose="020F0502020204030204" pitchFamily="34" charset="0"/>
            </a:endParaRPr>
          </a:p>
          <a:p>
            <a:pPr marL="457200" lvl="0" indent="0" algn="l" rtl="0">
              <a:spcBef>
                <a:spcPts val="1000"/>
              </a:spcBef>
              <a:spcAft>
                <a:spcPts val="0"/>
              </a:spcAft>
              <a:buNone/>
            </a:pPr>
            <a:endParaRPr sz="2400" dirty="0"/>
          </a:p>
          <a:p>
            <a:pPr marL="457200" lvl="0" indent="0" algn="l" rtl="0">
              <a:spcBef>
                <a:spcPts val="1000"/>
              </a:spcBef>
              <a:spcAft>
                <a:spcPts val="0"/>
              </a:spcAft>
              <a:buNone/>
            </a:pPr>
            <a:endParaRPr dirty="0"/>
          </a:p>
        </p:txBody>
      </p:sp>
    </p:spTree>
    <p:extLst>
      <p:ext uri="{BB962C8B-B14F-4D97-AF65-F5344CB8AC3E}">
        <p14:creationId xmlns:p14="http://schemas.microsoft.com/office/powerpoint/2010/main" val="1140886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5"/>
          <p:cNvSpPr txBox="1">
            <a:spLocks noGrp="1"/>
          </p:cNvSpPr>
          <p:nvPr>
            <p:ph type="title"/>
          </p:nvPr>
        </p:nvSpPr>
        <p:spPr>
          <a:xfrm>
            <a:off x="677334" y="609600"/>
            <a:ext cx="8596800" cy="8523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latin typeface="Calibri" panose="020F0502020204030204" pitchFamily="34" charset="0"/>
              </a:rPr>
              <a:t>Our Recommendations </a:t>
            </a:r>
            <a:endParaRPr b="1" dirty="0">
              <a:latin typeface="Calibri" panose="020F0502020204030204" pitchFamily="34" charset="0"/>
            </a:endParaRPr>
          </a:p>
        </p:txBody>
      </p:sp>
      <p:sp>
        <p:nvSpPr>
          <p:cNvPr id="246" name="Google Shape;246;p35"/>
          <p:cNvSpPr txBox="1"/>
          <p:nvPr/>
        </p:nvSpPr>
        <p:spPr>
          <a:xfrm>
            <a:off x="239225" y="1212980"/>
            <a:ext cx="10552800" cy="3567895"/>
          </a:xfrm>
          <a:prstGeom prst="rect">
            <a:avLst/>
          </a:prstGeom>
          <a:noFill/>
          <a:ln>
            <a:noFill/>
          </a:ln>
        </p:spPr>
        <p:txBody>
          <a:bodyPr spcFirstLastPara="1" wrap="square" lIns="91425" tIns="91425" rIns="91425" bIns="91425" anchor="t" anchorCtr="0">
            <a:noAutofit/>
          </a:bodyPr>
          <a:lstStyle/>
          <a:p>
            <a:pPr marL="457200" lvl="0" indent="-320040" algn="l" rtl="0">
              <a:spcBef>
                <a:spcPts val="1000"/>
              </a:spcBef>
              <a:spcAft>
                <a:spcPts val="0"/>
              </a:spcAft>
              <a:buClr>
                <a:schemeClr val="accent1"/>
              </a:buClr>
              <a:buSzPts val="1440"/>
              <a:buFont typeface="Noto Sans Symbols"/>
              <a:buChar char="►"/>
            </a:pPr>
            <a:r>
              <a:rPr lang="en-US" sz="2400" dirty="0">
                <a:latin typeface="Calibri" panose="020F0502020204030204" pitchFamily="34" charset="0"/>
                <a:ea typeface="Trebuchet MS"/>
                <a:cs typeface="Trebuchet MS"/>
                <a:sym typeface="Trebuchet MS"/>
              </a:rPr>
              <a:t>Before the pandemic, seeing patients across state lines via telehealth without being licensed in the state the patient was physically sitting in was considered practicing without a license. The dust is still settling - although telehealth is the new normal, state medical boards will continue drive their own rules and regulations.</a:t>
            </a:r>
            <a:endParaRPr sz="2400" dirty="0">
              <a:latin typeface="Calibri" panose="020F0502020204030204" pitchFamily="34" charset="0"/>
              <a:ea typeface="Trebuchet MS"/>
              <a:cs typeface="Trebuchet MS"/>
              <a:sym typeface="Trebuchet MS"/>
            </a:endParaRPr>
          </a:p>
          <a:p>
            <a:pPr marL="457200" lvl="0" indent="-320040" algn="l" rtl="0">
              <a:spcBef>
                <a:spcPts val="1000"/>
              </a:spcBef>
              <a:spcAft>
                <a:spcPts val="0"/>
              </a:spcAft>
              <a:buClr>
                <a:schemeClr val="accent1"/>
              </a:buClr>
              <a:buSzPts val="1440"/>
              <a:buFont typeface="Noto Sans Symbols"/>
              <a:buChar char="►"/>
            </a:pPr>
            <a:r>
              <a:rPr lang="en-US" sz="2400" dirty="0" smtClean="0">
                <a:solidFill>
                  <a:schemeClr val="dk1"/>
                </a:solidFill>
                <a:latin typeface="Calibri" panose="020F0502020204030204" pitchFamily="34" charset="0"/>
                <a:ea typeface="Trebuchet MS"/>
                <a:cs typeface="Trebuchet MS"/>
                <a:sym typeface="Trebuchet MS"/>
              </a:rPr>
              <a:t>We </a:t>
            </a:r>
            <a:r>
              <a:rPr lang="en-US" sz="2400" dirty="0">
                <a:solidFill>
                  <a:schemeClr val="dk1"/>
                </a:solidFill>
                <a:latin typeface="Calibri" panose="020F0502020204030204" pitchFamily="34" charset="0"/>
                <a:ea typeface="Trebuchet MS"/>
                <a:cs typeface="Trebuchet MS"/>
                <a:sym typeface="Trebuchet MS"/>
              </a:rPr>
              <a:t>recommend you begin to analyze patient data to determine where your patients are living to best determine the states that each provider would benefit in obtaining a state license within.</a:t>
            </a:r>
            <a:endParaRPr sz="2400" dirty="0">
              <a:solidFill>
                <a:schemeClr val="dk1"/>
              </a:solidFill>
              <a:latin typeface="Calibri" panose="020F0502020204030204" pitchFamily="34" charset="0"/>
              <a:ea typeface="Trebuchet MS"/>
              <a:cs typeface="Trebuchet MS"/>
              <a:sym typeface="Trebuchet MS"/>
            </a:endParaRPr>
          </a:p>
          <a:p>
            <a:pPr marL="457200" lvl="0" indent="-320040" algn="l" rtl="0">
              <a:spcBef>
                <a:spcPts val="1000"/>
              </a:spcBef>
              <a:spcAft>
                <a:spcPts val="0"/>
              </a:spcAft>
              <a:buClr>
                <a:schemeClr val="accent1"/>
              </a:buClr>
              <a:buSzPts val="1440"/>
              <a:buFont typeface="Noto Sans Symbols"/>
              <a:buChar char="►"/>
            </a:pPr>
            <a:r>
              <a:rPr lang="en-US" sz="2400" dirty="0" smtClean="0">
                <a:solidFill>
                  <a:schemeClr val="dk1"/>
                </a:solidFill>
                <a:latin typeface="Calibri" panose="020F0502020204030204" pitchFamily="34" charset="0"/>
                <a:ea typeface="Trebuchet MS"/>
                <a:cs typeface="Trebuchet MS"/>
                <a:sym typeface="Trebuchet MS"/>
              </a:rPr>
              <a:t>Additional </a:t>
            </a:r>
            <a:r>
              <a:rPr lang="en-US" sz="2400" dirty="0">
                <a:solidFill>
                  <a:schemeClr val="dk1"/>
                </a:solidFill>
                <a:latin typeface="Calibri" panose="020F0502020204030204" pitchFamily="34" charset="0"/>
                <a:ea typeface="Trebuchet MS"/>
                <a:cs typeface="Trebuchet MS"/>
                <a:sym typeface="Trebuchet MS"/>
              </a:rPr>
              <a:t>licensing guidance can be found at: </a:t>
            </a:r>
            <a:r>
              <a:rPr lang="en-US" sz="2400" u="sng" dirty="0">
                <a:solidFill>
                  <a:schemeClr val="hlink"/>
                </a:solidFill>
                <a:latin typeface="Calibri" panose="020F0502020204030204" pitchFamily="34" charset="0"/>
                <a:ea typeface="Trebuchet MS"/>
                <a:cs typeface="Trebuchet MS"/>
                <a:sym typeface="Trebuchet MS"/>
                <a:hlinkClick r:id="rId3"/>
              </a:rPr>
              <a:t>https://www.nepho.org/nepho-out-of-state-licensing-guidance/</a:t>
            </a:r>
            <a:endParaRPr sz="2400" dirty="0">
              <a:solidFill>
                <a:schemeClr val="dk1"/>
              </a:solidFill>
              <a:latin typeface="Calibri" panose="020F0502020204030204" pitchFamily="34" charset="0"/>
              <a:ea typeface="Trebuchet MS"/>
              <a:cs typeface="Trebuchet MS"/>
              <a:sym typeface="Trebuchet MS"/>
            </a:endParaRPr>
          </a:p>
        </p:txBody>
      </p:sp>
      <p:pic>
        <p:nvPicPr>
          <p:cNvPr id="247" name="Google Shape;247;p35"/>
          <p:cNvPicPr preferRelativeResize="0"/>
          <p:nvPr/>
        </p:nvPicPr>
        <p:blipFill>
          <a:blip r:embed="rId4">
            <a:alphaModFix/>
          </a:blip>
          <a:stretch>
            <a:fillRect/>
          </a:stretch>
        </p:blipFill>
        <p:spPr>
          <a:xfrm>
            <a:off x="706527" y="5384255"/>
            <a:ext cx="4269207" cy="1320900"/>
          </a:xfrm>
          <a:prstGeom prst="rect">
            <a:avLst/>
          </a:prstGeom>
          <a:noFill/>
          <a:ln>
            <a:noFill/>
          </a:ln>
        </p:spPr>
      </p:pic>
    </p:spTree>
    <p:extLst>
      <p:ext uri="{BB962C8B-B14F-4D97-AF65-F5344CB8AC3E}">
        <p14:creationId xmlns:p14="http://schemas.microsoft.com/office/powerpoint/2010/main" val="1530704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1600"/>
            <a:ext cx="8596668" cy="1320800"/>
          </a:xfrm>
        </p:spPr>
        <p:txBody>
          <a:bodyPr/>
          <a:lstStyle/>
          <a:p>
            <a:r>
              <a:rPr lang="en-US" sz="4000" b="1" dirty="0" smtClean="0"/>
              <a:t>Agenda	</a:t>
            </a:r>
            <a:r>
              <a:rPr lang="en-US" b="1" dirty="0" smtClean="0"/>
              <a:t>	</a:t>
            </a:r>
            <a:endParaRPr lang="en-US" b="1" dirty="0"/>
          </a:p>
        </p:txBody>
      </p:sp>
      <p:sp>
        <p:nvSpPr>
          <p:cNvPr id="3" name="Content Placeholder 2"/>
          <p:cNvSpPr>
            <a:spLocks noGrp="1"/>
          </p:cNvSpPr>
          <p:nvPr>
            <p:ph idx="1"/>
          </p:nvPr>
        </p:nvSpPr>
        <p:spPr>
          <a:xfrm>
            <a:off x="677333" y="783769"/>
            <a:ext cx="9399727" cy="6145198"/>
          </a:xfrm>
        </p:spPr>
        <p:txBody>
          <a:bodyPr>
            <a:normAutofit fontScale="92500" lnSpcReduction="10000"/>
          </a:bodyPr>
          <a:lstStyle/>
          <a:p>
            <a:r>
              <a:rPr lang="en-US" sz="2400" dirty="0" smtClean="0">
                <a:solidFill>
                  <a:schemeClr val="tx1"/>
                </a:solidFill>
                <a:latin typeface="Calibri" panose="020F0502020204030204" pitchFamily="34" charset="0"/>
                <a:cs typeface="Calibri" panose="020F0502020204030204" pitchFamily="34" charset="0"/>
              </a:rPr>
              <a:t>Welcome 2021 Coding and Billing</a:t>
            </a:r>
          </a:p>
          <a:p>
            <a:r>
              <a:rPr lang="en-US" sz="2400" dirty="0" smtClean="0">
                <a:solidFill>
                  <a:schemeClr val="tx1"/>
                </a:solidFill>
                <a:latin typeface="Calibri" panose="020F0502020204030204" pitchFamily="34" charset="0"/>
                <a:cs typeface="Calibri" panose="020F0502020204030204" pitchFamily="34" charset="0"/>
              </a:rPr>
              <a:t>2021 Evaluation and Management (E/M) Change Knowledge Assessment</a:t>
            </a:r>
          </a:p>
          <a:p>
            <a:r>
              <a:rPr lang="en-US" sz="2400" dirty="0" smtClean="0">
                <a:solidFill>
                  <a:schemeClr val="tx1"/>
                </a:solidFill>
                <a:latin typeface="Calibri" panose="020F0502020204030204" pitchFamily="34" charset="0"/>
                <a:cs typeface="Calibri" panose="020F0502020204030204" pitchFamily="34" charset="0"/>
              </a:rPr>
              <a:t>2021 E/M Review</a:t>
            </a:r>
          </a:p>
          <a:p>
            <a:pPr lvl="1">
              <a:buFont typeface="Wingdings" panose="05000000000000000000" pitchFamily="2" charset="2"/>
              <a:buChar char="q"/>
            </a:pPr>
            <a:r>
              <a:rPr lang="en-US" sz="2400" dirty="0" smtClean="0">
                <a:solidFill>
                  <a:schemeClr val="tx1"/>
                </a:solidFill>
                <a:latin typeface="Calibri" panose="020F0502020204030204" pitchFamily="34" charset="0"/>
                <a:cs typeface="Calibri" panose="020F0502020204030204" pitchFamily="34" charset="0"/>
              </a:rPr>
              <a:t>7 Tips to Follow to Better Support Compliance</a:t>
            </a:r>
            <a:endParaRPr lang="en-US" sz="2400" dirty="0">
              <a:solidFill>
                <a:schemeClr val="tx1"/>
              </a:solidFill>
              <a:latin typeface="Calibri" panose="020F0502020204030204" pitchFamily="34" charset="0"/>
              <a:cs typeface="Calibri" panose="020F0502020204030204" pitchFamily="34" charset="0"/>
            </a:endParaRPr>
          </a:p>
          <a:p>
            <a:pPr lvl="1">
              <a:buFont typeface="Wingdings" panose="05000000000000000000" pitchFamily="2" charset="2"/>
              <a:buChar char="q"/>
            </a:pPr>
            <a:r>
              <a:rPr lang="en-US" sz="2400" dirty="0" smtClean="0">
                <a:solidFill>
                  <a:schemeClr val="tx1"/>
                </a:solidFill>
                <a:latin typeface="Calibri" panose="020F0502020204030204" pitchFamily="34" charset="0"/>
                <a:cs typeface="Calibri" panose="020F0502020204030204" pitchFamily="34" charset="0"/>
              </a:rPr>
              <a:t>Time Leveling Documentation Examples</a:t>
            </a:r>
            <a:endParaRPr lang="en-US" sz="2400" dirty="0">
              <a:solidFill>
                <a:schemeClr val="tx1"/>
              </a:solidFill>
              <a:latin typeface="Calibri" panose="020F0502020204030204" pitchFamily="34" charset="0"/>
              <a:cs typeface="Calibri" panose="020F0502020204030204" pitchFamily="34" charset="0"/>
            </a:endParaRPr>
          </a:p>
          <a:p>
            <a:pPr lvl="1">
              <a:buFont typeface="Wingdings" panose="05000000000000000000" pitchFamily="2" charset="2"/>
              <a:buChar char="q"/>
            </a:pPr>
            <a:r>
              <a:rPr lang="en-US" sz="2400" dirty="0">
                <a:solidFill>
                  <a:schemeClr val="tx1"/>
                </a:solidFill>
                <a:latin typeface="Calibri" panose="020F0502020204030204" pitchFamily="34" charset="0"/>
                <a:cs typeface="Calibri" panose="020F0502020204030204" pitchFamily="34" charset="0"/>
              </a:rPr>
              <a:t>Medical Decision Making (MDM) </a:t>
            </a:r>
            <a:r>
              <a:rPr lang="en-US" sz="2400" dirty="0" smtClean="0">
                <a:solidFill>
                  <a:schemeClr val="tx1"/>
                </a:solidFill>
                <a:latin typeface="Calibri" panose="020F0502020204030204" pitchFamily="34" charset="0"/>
                <a:cs typeface="Calibri" panose="020F0502020204030204" pitchFamily="34" charset="0"/>
              </a:rPr>
              <a:t>Documentation Examples</a:t>
            </a:r>
            <a:endParaRPr lang="en-US" sz="2400" dirty="0">
              <a:solidFill>
                <a:schemeClr val="tx1"/>
              </a:solidFill>
              <a:latin typeface="Calibri" panose="020F0502020204030204" pitchFamily="34" charset="0"/>
              <a:cs typeface="Calibri" panose="020F0502020204030204" pitchFamily="34" charset="0"/>
            </a:endParaRPr>
          </a:p>
          <a:p>
            <a:pPr lvl="1">
              <a:buFont typeface="Wingdings" panose="05000000000000000000" pitchFamily="2" charset="2"/>
              <a:buChar char="q"/>
            </a:pPr>
            <a:r>
              <a:rPr lang="en-US" sz="2400" dirty="0">
                <a:solidFill>
                  <a:schemeClr val="tx1"/>
                </a:solidFill>
                <a:latin typeface="Calibri" panose="020F0502020204030204" pitchFamily="34" charset="0"/>
                <a:cs typeface="Calibri" panose="020F0502020204030204" pitchFamily="34" charset="0"/>
              </a:rPr>
              <a:t>Prolong </a:t>
            </a:r>
            <a:r>
              <a:rPr lang="en-US" sz="2400" dirty="0" smtClean="0">
                <a:solidFill>
                  <a:schemeClr val="tx1"/>
                </a:solidFill>
                <a:latin typeface="Calibri" panose="020F0502020204030204" pitchFamily="34" charset="0"/>
                <a:cs typeface="Calibri" panose="020F0502020204030204" pitchFamily="34" charset="0"/>
              </a:rPr>
              <a:t>Service Code Update</a:t>
            </a:r>
            <a:endParaRPr lang="en-US" sz="2400" dirty="0">
              <a:solidFill>
                <a:schemeClr val="tx1"/>
              </a:solidFill>
              <a:latin typeface="Calibri" panose="020F0502020204030204" pitchFamily="34" charset="0"/>
              <a:cs typeface="Calibri" panose="020F0502020204030204" pitchFamily="34" charset="0"/>
            </a:endParaRPr>
          </a:p>
          <a:p>
            <a:r>
              <a:rPr lang="en-US" sz="2400" dirty="0" smtClean="0">
                <a:solidFill>
                  <a:schemeClr val="tx1"/>
                </a:solidFill>
                <a:latin typeface="Calibri" panose="020F0502020204030204" pitchFamily="34" charset="0"/>
                <a:cs typeface="Calibri" panose="020F0502020204030204" pitchFamily="34" charset="0"/>
              </a:rPr>
              <a:t>Telehealth Review</a:t>
            </a:r>
          </a:p>
          <a:p>
            <a:pPr lvl="1">
              <a:buFont typeface="Wingdings" panose="05000000000000000000" pitchFamily="2" charset="2"/>
              <a:buChar char="q"/>
            </a:pPr>
            <a:r>
              <a:rPr lang="en-US" sz="2200" dirty="0">
                <a:solidFill>
                  <a:schemeClr val="tx1"/>
                </a:solidFill>
                <a:latin typeface="Calibri" panose="020F0502020204030204" pitchFamily="34" charset="0"/>
                <a:cs typeface="Calibri" panose="020F0502020204030204" pitchFamily="34" charset="0"/>
              </a:rPr>
              <a:t>Telehealth Documentation </a:t>
            </a:r>
            <a:r>
              <a:rPr lang="en-US" sz="2200" dirty="0" smtClean="0">
                <a:solidFill>
                  <a:schemeClr val="tx1"/>
                </a:solidFill>
                <a:latin typeface="Calibri" panose="020F0502020204030204" pitchFamily="34" charset="0"/>
                <a:cs typeface="Calibri" panose="020F0502020204030204" pitchFamily="34" charset="0"/>
              </a:rPr>
              <a:t>Review</a:t>
            </a:r>
          </a:p>
          <a:p>
            <a:pPr lvl="1">
              <a:buFont typeface="Wingdings" panose="05000000000000000000" pitchFamily="2" charset="2"/>
              <a:buChar char="q"/>
            </a:pPr>
            <a:r>
              <a:rPr lang="en-US" sz="2200" dirty="0" smtClean="0">
                <a:solidFill>
                  <a:schemeClr val="tx1"/>
                </a:solidFill>
                <a:latin typeface="Calibri" panose="020F0502020204030204" pitchFamily="34" charset="0"/>
                <a:cs typeface="Calibri" panose="020F0502020204030204" pitchFamily="34" charset="0"/>
              </a:rPr>
              <a:t>Patient Experience  Survey </a:t>
            </a:r>
          </a:p>
          <a:p>
            <a:pPr lvl="1">
              <a:buFont typeface="Wingdings" panose="05000000000000000000" pitchFamily="2" charset="2"/>
              <a:buChar char="q"/>
            </a:pPr>
            <a:r>
              <a:rPr lang="en-US" sz="2200" dirty="0">
                <a:solidFill>
                  <a:schemeClr val="tx1"/>
                </a:solidFill>
                <a:latin typeface="Calibri" panose="020F0502020204030204" pitchFamily="34" charset="0"/>
                <a:cs typeface="Calibri" panose="020F0502020204030204" pitchFamily="34" charset="0"/>
              </a:rPr>
              <a:t>Out of State Licensing Guidance</a:t>
            </a:r>
          </a:p>
          <a:p>
            <a:pPr lvl="1">
              <a:buFont typeface="Wingdings" panose="05000000000000000000" pitchFamily="2" charset="2"/>
              <a:buChar char="q"/>
            </a:pPr>
            <a:r>
              <a:rPr lang="en-US" sz="2200" dirty="0" smtClean="0">
                <a:solidFill>
                  <a:schemeClr val="tx1"/>
                </a:solidFill>
                <a:latin typeface="Calibri" panose="020F0502020204030204" pitchFamily="34" charset="0"/>
                <a:cs typeface="Calibri" panose="020F0502020204030204" pitchFamily="34" charset="0"/>
              </a:rPr>
              <a:t>Massachusetts Strengthen Telehealth Services</a:t>
            </a:r>
          </a:p>
          <a:p>
            <a:pPr lvl="1">
              <a:buFont typeface="Wingdings" panose="05000000000000000000" pitchFamily="2" charset="2"/>
              <a:buChar char="q"/>
            </a:pPr>
            <a:r>
              <a:rPr lang="en-US" sz="2200" dirty="0" smtClean="0">
                <a:solidFill>
                  <a:schemeClr val="tx1"/>
                </a:solidFill>
                <a:latin typeface="Calibri" panose="020F0502020204030204" pitchFamily="34" charset="0"/>
                <a:cs typeface="Calibri" panose="020F0502020204030204" pitchFamily="34" charset="0"/>
              </a:rPr>
              <a:t>Rate Parity for Telehealth</a:t>
            </a:r>
          </a:p>
          <a:p>
            <a:r>
              <a:rPr lang="en-US" sz="2400" dirty="0" smtClean="0">
                <a:solidFill>
                  <a:schemeClr val="tx1"/>
                </a:solidFill>
                <a:latin typeface="Calibri" panose="020F0502020204030204" pitchFamily="34" charset="0"/>
                <a:cs typeface="Calibri" panose="020F0502020204030204" pitchFamily="34" charset="0"/>
              </a:rPr>
              <a:t>COVID 19 Testing and Treatment Updates</a:t>
            </a:r>
            <a:endParaRPr lang="en-US" sz="2400" dirty="0">
              <a:solidFill>
                <a:schemeClr val="tx1"/>
              </a:solidFill>
              <a:latin typeface="Calibri" panose="020F0502020204030204" pitchFamily="34" charset="0"/>
              <a:cs typeface="Calibri" panose="020F0502020204030204" pitchFamily="34" charset="0"/>
            </a:endParaRPr>
          </a:p>
          <a:p>
            <a:pPr lvl="1">
              <a:buFont typeface="Wingdings" panose="05000000000000000000" pitchFamily="2" charset="2"/>
              <a:buChar char="q"/>
            </a:pPr>
            <a:endParaRPr lang="en-US" sz="2200" dirty="0" smtClean="0">
              <a:latin typeface="Calibri" panose="020F0502020204030204" pitchFamily="34" charset="0"/>
              <a:cs typeface="Calibri" panose="020F0502020204030204" pitchFamily="34" charset="0"/>
            </a:endParaRPr>
          </a:p>
          <a:p>
            <a:pPr lvl="1">
              <a:buFont typeface="Wingdings" panose="05000000000000000000" pitchFamily="2" charset="2"/>
              <a:buChar char="q"/>
            </a:pPr>
            <a:endParaRPr lang="en-US" sz="2200" dirty="0" smtClean="0">
              <a:latin typeface="Calibri" panose="020F0502020204030204" pitchFamily="34" charset="0"/>
              <a:cs typeface="Calibri" panose="020F0502020204030204" pitchFamily="34" charset="0"/>
            </a:endParaRPr>
          </a:p>
          <a:p>
            <a:pPr marL="0" indent="0">
              <a:buNone/>
            </a:pPr>
            <a:endParaRPr lang="en-US" sz="24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90486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306422" cy="864637"/>
          </a:xfrm>
        </p:spPr>
        <p:txBody>
          <a:bodyPr/>
          <a:lstStyle/>
          <a:p>
            <a:r>
              <a:rPr lang="en-US" b="1" dirty="0" smtClean="0">
                <a:latin typeface="Calibri" panose="020F0502020204030204" pitchFamily="34" charset="0"/>
              </a:rPr>
              <a:t>Massachusetts Legislative Bill Signed 1/1/2021</a:t>
            </a:r>
            <a:endParaRPr lang="en-US" b="1" dirty="0">
              <a:latin typeface="Calibri" panose="020F0502020204030204" pitchFamily="34" charset="0"/>
            </a:endParaRPr>
          </a:p>
        </p:txBody>
      </p:sp>
      <p:sp>
        <p:nvSpPr>
          <p:cNvPr id="3" name="Content Placeholder 2"/>
          <p:cNvSpPr>
            <a:spLocks noGrp="1"/>
          </p:cNvSpPr>
          <p:nvPr>
            <p:ph idx="1"/>
          </p:nvPr>
        </p:nvSpPr>
        <p:spPr>
          <a:xfrm>
            <a:off x="677333" y="1324947"/>
            <a:ext cx="10332789" cy="4716416"/>
          </a:xfrm>
        </p:spPr>
        <p:txBody>
          <a:bodyPr>
            <a:noAutofit/>
          </a:bodyPr>
          <a:lstStyle/>
          <a:p>
            <a:r>
              <a:rPr lang="en-US" sz="2400" dirty="0" smtClean="0">
                <a:solidFill>
                  <a:schemeClr val="tx1"/>
                </a:solidFill>
                <a:latin typeface="Calibri" panose="020F0502020204030204" pitchFamily="34" charset="0"/>
              </a:rPr>
              <a:t>Strengthening Telehealth Coverage: Mandates </a:t>
            </a:r>
            <a:r>
              <a:rPr lang="en-US" sz="2400" dirty="0">
                <a:solidFill>
                  <a:schemeClr val="tx1"/>
                </a:solidFill>
                <a:latin typeface="Calibri" panose="020F0502020204030204" pitchFamily="34" charset="0"/>
              </a:rPr>
              <a:t>permanent payment parity for </a:t>
            </a:r>
            <a:r>
              <a:rPr lang="en-US" sz="2400" dirty="0" smtClean="0">
                <a:solidFill>
                  <a:schemeClr val="tx1"/>
                </a:solidFill>
                <a:latin typeface="Calibri" panose="020F0502020204030204" pitchFamily="34" charset="0"/>
              </a:rPr>
              <a:t>Behavioral Health </a:t>
            </a:r>
            <a:r>
              <a:rPr lang="en-US" sz="2400" dirty="0">
                <a:solidFill>
                  <a:schemeClr val="tx1"/>
                </a:solidFill>
                <a:latin typeface="Calibri" panose="020F0502020204030204" pitchFamily="34" charset="0"/>
              </a:rPr>
              <a:t>services and established parity for P</a:t>
            </a:r>
            <a:r>
              <a:rPr lang="en-US" sz="2400" dirty="0" smtClean="0">
                <a:solidFill>
                  <a:schemeClr val="tx1"/>
                </a:solidFill>
                <a:latin typeface="Calibri" panose="020F0502020204030204" pitchFamily="34" charset="0"/>
              </a:rPr>
              <a:t>rimary Care </a:t>
            </a:r>
            <a:r>
              <a:rPr lang="en-US" sz="2400" dirty="0">
                <a:solidFill>
                  <a:schemeClr val="tx1"/>
                </a:solidFill>
                <a:latin typeface="Calibri" panose="020F0502020204030204" pitchFamily="34" charset="0"/>
              </a:rPr>
              <a:t>and </a:t>
            </a:r>
            <a:r>
              <a:rPr lang="en-US" sz="2400" dirty="0" smtClean="0">
                <a:solidFill>
                  <a:schemeClr val="tx1"/>
                </a:solidFill>
                <a:latin typeface="Calibri" panose="020F0502020204030204" pitchFamily="34" charset="0"/>
              </a:rPr>
              <a:t>Chronic Care Management </a:t>
            </a:r>
            <a:r>
              <a:rPr lang="en-US" sz="2400" dirty="0">
                <a:solidFill>
                  <a:schemeClr val="tx1"/>
                </a:solidFill>
                <a:latin typeface="Calibri" panose="020F0502020204030204" pitchFamily="34" charset="0"/>
              </a:rPr>
              <a:t>for the next two years</a:t>
            </a:r>
            <a:r>
              <a:rPr lang="en-US" sz="2400" dirty="0" smtClean="0">
                <a:solidFill>
                  <a:schemeClr val="tx1"/>
                </a:solidFill>
                <a:latin typeface="Calibri" panose="020F0502020204030204" pitchFamily="34" charset="0"/>
              </a:rPr>
              <a:t>.</a:t>
            </a:r>
          </a:p>
          <a:p>
            <a:r>
              <a:rPr lang="en-US" sz="2400" dirty="0" smtClean="0">
                <a:solidFill>
                  <a:schemeClr val="tx1"/>
                </a:solidFill>
                <a:latin typeface="Calibri" panose="020F0502020204030204" pitchFamily="34" charset="0"/>
              </a:rPr>
              <a:t>Currently Audio only and E/M (face-to-face) are being reimbursed equally – this bill will help keep this balance in place as we move past the pandemic.</a:t>
            </a:r>
          </a:p>
          <a:p>
            <a:r>
              <a:rPr lang="en-US" sz="2400" dirty="0">
                <a:solidFill>
                  <a:schemeClr val="tx1"/>
                </a:solidFill>
                <a:latin typeface="Calibri" panose="020F0502020204030204" pitchFamily="34" charset="0"/>
              </a:rPr>
              <a:t>It requires payers to cover all such services delivered via telehealth that are also offered in-person, and to reimburse providers at the same rate.</a:t>
            </a:r>
            <a:endParaRPr lang="en-US" sz="2400" dirty="0" smtClean="0">
              <a:solidFill>
                <a:schemeClr val="tx1"/>
              </a:solidFill>
              <a:latin typeface="Calibri" panose="020F0502020204030204" pitchFamily="34" charset="0"/>
            </a:endParaRPr>
          </a:p>
          <a:p>
            <a:r>
              <a:rPr lang="en-US" sz="2400" dirty="0" smtClean="0">
                <a:solidFill>
                  <a:schemeClr val="tx1"/>
                </a:solidFill>
                <a:latin typeface="Calibri" panose="020F0502020204030204" pitchFamily="34" charset="0"/>
              </a:rPr>
              <a:t>Permanent Expansion for scope of practice for NPs, Nurse Anesthetists, Psychiatric Nurse  Mental Health Specialists &amp; Optometrists.</a:t>
            </a:r>
          </a:p>
          <a:p>
            <a:r>
              <a:rPr lang="en-US" sz="2400" dirty="0" smtClean="0">
                <a:solidFill>
                  <a:schemeClr val="tx1"/>
                </a:solidFill>
                <a:latin typeface="Calibri" panose="020F0502020204030204" pitchFamily="34" charset="0"/>
              </a:rPr>
              <a:t>Protects consumers from surprise billing – the bill requires providers to notify patients if procedure is in or out of network – There is work being done to have a default rate for out-of-network billing by 9/1/2021.</a:t>
            </a:r>
          </a:p>
        </p:txBody>
      </p:sp>
    </p:spTree>
    <p:extLst>
      <p:ext uri="{BB962C8B-B14F-4D97-AF65-F5344CB8AC3E}">
        <p14:creationId xmlns:p14="http://schemas.microsoft.com/office/powerpoint/2010/main" val="39449714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78024"/>
          </a:xfrm>
        </p:spPr>
        <p:txBody>
          <a:bodyPr>
            <a:normAutofit/>
          </a:bodyPr>
          <a:lstStyle/>
          <a:p>
            <a:r>
              <a:rPr lang="en-US" b="1" dirty="0">
                <a:latin typeface="Calibri" panose="020F0502020204030204" pitchFamily="34" charset="0"/>
              </a:rPr>
              <a:t>Massachusetts Legislative Bill </a:t>
            </a:r>
            <a:r>
              <a:rPr lang="en-US" b="1" dirty="0" smtClean="0">
                <a:latin typeface="Calibri" panose="020F0502020204030204" pitchFamily="34" charset="0"/>
              </a:rPr>
              <a:t>(continued)</a:t>
            </a:r>
            <a:endParaRPr lang="en-US" b="1" dirty="0">
              <a:latin typeface="Calibri" panose="020F0502020204030204" pitchFamily="34" charset="0"/>
            </a:endParaRPr>
          </a:p>
        </p:txBody>
      </p:sp>
      <p:sp>
        <p:nvSpPr>
          <p:cNvPr id="3" name="Content Placeholder 2"/>
          <p:cNvSpPr>
            <a:spLocks noGrp="1"/>
          </p:cNvSpPr>
          <p:nvPr>
            <p:ph idx="1"/>
          </p:nvPr>
        </p:nvSpPr>
        <p:spPr>
          <a:xfrm>
            <a:off x="677334" y="1287624"/>
            <a:ext cx="8596668" cy="5169159"/>
          </a:xfrm>
        </p:spPr>
        <p:txBody>
          <a:bodyPr>
            <a:normAutofit lnSpcReduction="10000"/>
          </a:bodyPr>
          <a:lstStyle/>
          <a:p>
            <a:r>
              <a:rPr lang="en-US" sz="2400" dirty="0">
                <a:solidFill>
                  <a:schemeClr val="tx1"/>
                </a:solidFill>
                <a:latin typeface="Calibri" panose="020F0502020204030204" pitchFamily="34" charset="0"/>
              </a:rPr>
              <a:t>Improve coverage for COVID 19 Testing and Treatment – this improvement will include asymptomatic individuals.</a:t>
            </a:r>
          </a:p>
          <a:p>
            <a:r>
              <a:rPr lang="en-US" sz="2400" dirty="0" smtClean="0">
                <a:solidFill>
                  <a:schemeClr val="tx1"/>
                </a:solidFill>
                <a:latin typeface="Calibri" panose="020F0502020204030204" pitchFamily="34" charset="0"/>
              </a:rPr>
              <a:t>This bill is a shift from </a:t>
            </a:r>
            <a:r>
              <a:rPr lang="en-US" sz="2400" dirty="0">
                <a:solidFill>
                  <a:schemeClr val="tx1"/>
                </a:solidFill>
                <a:latin typeface="Calibri" panose="020F0502020204030204" pitchFamily="34" charset="0"/>
              </a:rPr>
              <a:t>episodic care to care management, and </a:t>
            </a:r>
            <a:r>
              <a:rPr lang="en-US" sz="2400" dirty="0" smtClean="0">
                <a:solidFill>
                  <a:schemeClr val="tx1"/>
                </a:solidFill>
                <a:latin typeface="Calibri" panose="020F0502020204030204" pitchFamily="34" charset="0"/>
              </a:rPr>
              <a:t>it will help embrace </a:t>
            </a:r>
            <a:r>
              <a:rPr lang="en-US" sz="2400" dirty="0">
                <a:solidFill>
                  <a:schemeClr val="tx1"/>
                </a:solidFill>
                <a:latin typeface="Calibri" panose="020F0502020204030204" pitchFamily="34" charset="0"/>
              </a:rPr>
              <a:t>preventive care measures that improve long-term health outcomes and reduce waste and excessive use</a:t>
            </a:r>
            <a:r>
              <a:rPr lang="en-US" sz="2400" dirty="0" smtClean="0">
                <a:solidFill>
                  <a:schemeClr val="tx1"/>
                </a:solidFill>
                <a:latin typeface="Calibri" panose="020F0502020204030204" pitchFamily="34" charset="0"/>
              </a:rPr>
              <a:t>. This will help lower visits to urgent care and Emergency Room.</a:t>
            </a:r>
          </a:p>
          <a:p>
            <a:r>
              <a:rPr lang="en-US" sz="2400" dirty="0" smtClean="0">
                <a:solidFill>
                  <a:schemeClr val="tx1"/>
                </a:solidFill>
                <a:latin typeface="Calibri" panose="020F0502020204030204" pitchFamily="34" charset="0"/>
              </a:rPr>
              <a:t>This bill will better support chronic care management to patients with conditions such as; diabetes, vascular disease, weight management, and mental health.</a:t>
            </a:r>
          </a:p>
          <a:p>
            <a:r>
              <a:rPr lang="en-US" sz="2400" dirty="0" smtClean="0">
                <a:solidFill>
                  <a:schemeClr val="tx1"/>
                </a:solidFill>
                <a:latin typeface="Calibri" panose="020F0502020204030204" pitchFamily="34" charset="0"/>
              </a:rPr>
              <a:t>This bill will help address areas of gaps in patient care management.</a:t>
            </a:r>
          </a:p>
          <a:p>
            <a:r>
              <a:rPr lang="en-US" sz="2400" dirty="0" smtClean="0">
                <a:solidFill>
                  <a:schemeClr val="tx1"/>
                </a:solidFill>
                <a:latin typeface="Calibri" panose="020F0502020204030204" pitchFamily="34" charset="0"/>
              </a:rPr>
              <a:t>Increase access to urgent care for </a:t>
            </a:r>
            <a:r>
              <a:rPr lang="en-US" sz="2400" dirty="0" err="1" smtClean="0">
                <a:solidFill>
                  <a:schemeClr val="tx1"/>
                </a:solidFill>
                <a:latin typeface="Calibri" panose="020F0502020204030204" pitchFamily="34" charset="0"/>
              </a:rPr>
              <a:t>MassHealth</a:t>
            </a:r>
            <a:r>
              <a:rPr lang="en-US" sz="2400" dirty="0" smtClean="0">
                <a:solidFill>
                  <a:schemeClr val="tx1"/>
                </a:solidFill>
                <a:latin typeface="Calibri" panose="020F0502020204030204" pitchFamily="34" charset="0"/>
              </a:rPr>
              <a:t> and eliminate referral requirements.</a:t>
            </a:r>
          </a:p>
          <a:p>
            <a:endParaRPr lang="en-US" sz="2000" dirty="0" smtClean="0">
              <a:solidFill>
                <a:schemeClr val="tx1"/>
              </a:solidFill>
              <a:latin typeface="Calibri" panose="020F0502020204030204" pitchFamily="34" charset="0"/>
            </a:endParaRPr>
          </a:p>
          <a:p>
            <a:endParaRPr lang="en-US" sz="20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7100561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40702"/>
          </a:xfrm>
        </p:spPr>
        <p:txBody>
          <a:bodyPr>
            <a:normAutofit/>
          </a:bodyPr>
          <a:lstStyle/>
          <a:p>
            <a:r>
              <a:rPr lang="en-US" b="1" dirty="0" smtClean="0">
                <a:latin typeface="Calibri" panose="020F0502020204030204" pitchFamily="34" charset="0"/>
              </a:rPr>
              <a:t>COVID 19 Vaccine &amp; Testing Updates</a:t>
            </a:r>
            <a:endParaRPr lang="en-US" b="1" dirty="0">
              <a:latin typeface="Calibri" panose="020F0502020204030204" pitchFamily="34" charset="0"/>
            </a:endParaRPr>
          </a:p>
        </p:txBody>
      </p:sp>
      <p:sp>
        <p:nvSpPr>
          <p:cNvPr id="3" name="Content Placeholder 2"/>
          <p:cNvSpPr>
            <a:spLocks noGrp="1"/>
          </p:cNvSpPr>
          <p:nvPr>
            <p:ph idx="1"/>
          </p:nvPr>
        </p:nvSpPr>
        <p:spPr>
          <a:xfrm>
            <a:off x="677333" y="1250303"/>
            <a:ext cx="9549017" cy="5374432"/>
          </a:xfrm>
        </p:spPr>
        <p:txBody>
          <a:bodyPr>
            <a:normAutofit fontScale="92500" lnSpcReduction="10000"/>
          </a:bodyPr>
          <a:lstStyle/>
          <a:p>
            <a:r>
              <a:rPr lang="en-US" sz="2400" dirty="0" smtClean="0">
                <a:solidFill>
                  <a:schemeClr val="tx1"/>
                </a:solidFill>
                <a:latin typeface="Calibri" panose="020F0502020204030204" pitchFamily="34" charset="0"/>
              </a:rPr>
              <a:t>The DPH is reviewing options to have Vaccine Pop-Up Sites</a:t>
            </a:r>
          </a:p>
          <a:p>
            <a:r>
              <a:rPr lang="en-US" sz="2400" dirty="0" smtClean="0">
                <a:solidFill>
                  <a:schemeClr val="tx1"/>
                </a:solidFill>
                <a:latin typeface="Calibri" panose="020F0502020204030204" pitchFamily="34" charset="0"/>
              </a:rPr>
              <a:t>There needs to be a workflow process in place to ensure 2</a:t>
            </a:r>
            <a:r>
              <a:rPr lang="en-US" sz="2400" baseline="30000" dirty="0" smtClean="0">
                <a:solidFill>
                  <a:schemeClr val="tx1"/>
                </a:solidFill>
                <a:latin typeface="Calibri" panose="020F0502020204030204" pitchFamily="34" charset="0"/>
              </a:rPr>
              <a:t>nd</a:t>
            </a:r>
            <a:r>
              <a:rPr lang="en-US" sz="2400" dirty="0" smtClean="0">
                <a:solidFill>
                  <a:schemeClr val="tx1"/>
                </a:solidFill>
                <a:latin typeface="Calibri" panose="020F0502020204030204" pitchFamily="34" charset="0"/>
              </a:rPr>
              <a:t> vaccine is given in the necessary time frame (21 days)</a:t>
            </a:r>
          </a:p>
          <a:p>
            <a:r>
              <a:rPr lang="en-US" sz="2400" dirty="0" smtClean="0">
                <a:solidFill>
                  <a:schemeClr val="tx1"/>
                </a:solidFill>
                <a:latin typeface="Calibri" panose="020F0502020204030204" pitchFamily="34" charset="0"/>
              </a:rPr>
              <a:t>Hospitals and Organizations need to be flexible with patient care </a:t>
            </a:r>
            <a:r>
              <a:rPr lang="en-US" sz="2400" smtClean="0">
                <a:solidFill>
                  <a:schemeClr val="tx1"/>
                </a:solidFill>
                <a:latin typeface="Calibri" panose="020F0502020204030204" pitchFamily="34" charset="0"/>
              </a:rPr>
              <a:t>and flexible </a:t>
            </a:r>
            <a:r>
              <a:rPr lang="en-US" sz="2400" dirty="0" smtClean="0">
                <a:solidFill>
                  <a:schemeClr val="tx1"/>
                </a:solidFill>
                <a:latin typeface="Calibri" panose="020F0502020204030204" pitchFamily="34" charset="0"/>
              </a:rPr>
              <a:t>in treating patients with COVID 19</a:t>
            </a:r>
          </a:p>
          <a:p>
            <a:r>
              <a:rPr lang="en-US" sz="2400" dirty="0" smtClean="0">
                <a:solidFill>
                  <a:schemeClr val="tx1"/>
                </a:solidFill>
                <a:latin typeface="Calibri" panose="020F0502020204030204" pitchFamily="34" charset="0"/>
              </a:rPr>
              <a:t>Phase 1 Vaccine: December 2020 to February 2021</a:t>
            </a:r>
          </a:p>
          <a:p>
            <a:r>
              <a:rPr lang="en-US" sz="2400" dirty="0" smtClean="0">
                <a:solidFill>
                  <a:schemeClr val="tx1"/>
                </a:solidFill>
                <a:latin typeface="Calibri" panose="020F0502020204030204" pitchFamily="34" charset="0"/>
              </a:rPr>
              <a:t>Phase 2 Vaccine: February 2021 to March 2021</a:t>
            </a:r>
          </a:p>
          <a:p>
            <a:r>
              <a:rPr lang="en-US" sz="2400" dirty="0" smtClean="0">
                <a:solidFill>
                  <a:schemeClr val="tx1"/>
                </a:solidFill>
                <a:latin typeface="Calibri" panose="020F0502020204030204" pitchFamily="34" charset="0"/>
              </a:rPr>
              <a:t>Phase 3 Vaccine: General Public – Starting April 2021</a:t>
            </a:r>
          </a:p>
          <a:p>
            <a:r>
              <a:rPr lang="en-US" sz="2400" dirty="0" smtClean="0">
                <a:solidFill>
                  <a:schemeClr val="tx1"/>
                </a:solidFill>
                <a:latin typeface="Calibri" panose="020F0502020204030204" pitchFamily="34" charset="0"/>
              </a:rPr>
              <a:t>The vaccine is being provided at no charge</a:t>
            </a:r>
          </a:p>
          <a:p>
            <a:r>
              <a:rPr lang="en-US" sz="2400" dirty="0" smtClean="0">
                <a:solidFill>
                  <a:schemeClr val="tx1"/>
                </a:solidFill>
                <a:latin typeface="Calibri" panose="020F0502020204030204" pitchFamily="34" charset="0"/>
              </a:rPr>
              <a:t>The Division of Insurance (DOI) has required all payers to cover members who need to have COVID 19 testing – as this will help prevent the spread of the disease</a:t>
            </a:r>
          </a:p>
          <a:p>
            <a:r>
              <a:rPr lang="en-US" sz="2400" dirty="0" smtClean="0">
                <a:solidFill>
                  <a:schemeClr val="tx1"/>
                </a:solidFill>
                <a:latin typeface="Calibri" panose="020F0502020204030204" pitchFamily="34" charset="0"/>
              </a:rPr>
              <a:t>The DOI is supporting testing across Massachusetts to ensure all individuals stay safe and healthy</a:t>
            </a:r>
          </a:p>
          <a:p>
            <a:endParaRPr lang="en-US" dirty="0">
              <a:solidFill>
                <a:schemeClr val="tx1"/>
              </a:solidFill>
            </a:endParaRPr>
          </a:p>
        </p:txBody>
      </p:sp>
    </p:spTree>
    <p:extLst>
      <p:ext uri="{BB962C8B-B14F-4D97-AF65-F5344CB8AC3E}">
        <p14:creationId xmlns:p14="http://schemas.microsoft.com/office/powerpoint/2010/main" val="26566688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t>NEPHO Coding Support</a:t>
            </a:r>
            <a:endParaRPr lang="en-US" sz="4800" b="1" dirty="0"/>
          </a:p>
        </p:txBody>
      </p:sp>
      <p:sp>
        <p:nvSpPr>
          <p:cNvPr id="3" name="Content Placeholder 2"/>
          <p:cNvSpPr>
            <a:spLocks noGrp="1"/>
          </p:cNvSpPr>
          <p:nvPr>
            <p:ph idx="1"/>
          </p:nvPr>
        </p:nvSpPr>
        <p:spPr>
          <a:xfrm>
            <a:off x="677334" y="1403927"/>
            <a:ext cx="8596668" cy="4637435"/>
          </a:xfrm>
        </p:spPr>
        <p:txBody>
          <a:bodyPr>
            <a:normAutofit/>
          </a:bodyPr>
          <a:lstStyle/>
          <a:p>
            <a:pPr>
              <a:buFont typeface="Wingdings" panose="05000000000000000000" pitchFamily="2" charset="2"/>
              <a:buChar char="Ø"/>
            </a:pPr>
            <a:r>
              <a:rPr lang="en-US" sz="2000" dirty="0" smtClean="0">
                <a:latin typeface="Calibri" panose="020F0502020204030204" pitchFamily="34" charset="0"/>
              </a:rPr>
              <a:t>Shawn Bromley @ </a:t>
            </a:r>
            <a:r>
              <a:rPr lang="en-US" sz="2000" dirty="0" smtClean="0">
                <a:solidFill>
                  <a:schemeClr val="tx1"/>
                </a:solidFill>
                <a:latin typeface="Calibri" panose="020F0502020204030204" pitchFamily="34" charset="0"/>
                <a:hlinkClick r:id="rId2"/>
              </a:rPr>
              <a:t>shawn.m.bromley@lahey.org</a:t>
            </a:r>
            <a:r>
              <a:rPr lang="en-US" sz="2000" dirty="0" smtClean="0">
                <a:solidFill>
                  <a:schemeClr val="tx1"/>
                </a:solidFill>
                <a:latin typeface="Calibri" panose="020F0502020204030204" pitchFamily="34" charset="0"/>
              </a:rPr>
              <a:t> or 978-236-1704</a:t>
            </a:r>
          </a:p>
          <a:p>
            <a:pPr>
              <a:buFont typeface="Wingdings" panose="05000000000000000000" pitchFamily="2" charset="2"/>
              <a:buChar char="Ø"/>
            </a:pPr>
            <a:r>
              <a:rPr lang="en-US" sz="2000" dirty="0" smtClean="0">
                <a:solidFill>
                  <a:schemeClr val="tx1"/>
                </a:solidFill>
                <a:latin typeface="Calibri" panose="020F0502020204030204" pitchFamily="34" charset="0"/>
              </a:rPr>
              <a:t>Helpful Resources:</a:t>
            </a:r>
          </a:p>
          <a:p>
            <a:pPr lvl="1">
              <a:buFont typeface="Wingdings" panose="05000000000000000000" pitchFamily="2" charset="2"/>
              <a:buChar char="q"/>
            </a:pPr>
            <a:r>
              <a:rPr lang="en-US" sz="2000" dirty="0" smtClean="0">
                <a:solidFill>
                  <a:schemeClr val="tx1"/>
                </a:solidFill>
                <a:latin typeface="Calibri" panose="020F0502020204030204" pitchFamily="34" charset="0"/>
                <a:hlinkClick r:id="rId3"/>
              </a:rPr>
              <a:t>https://emuniversity.com/</a:t>
            </a:r>
            <a:endParaRPr lang="en-US" sz="2000" dirty="0" smtClean="0">
              <a:solidFill>
                <a:schemeClr val="tx1"/>
              </a:solidFill>
              <a:latin typeface="Calibri" panose="020F0502020204030204" pitchFamily="34" charset="0"/>
            </a:endParaRPr>
          </a:p>
          <a:p>
            <a:pPr lvl="1">
              <a:buFont typeface="Wingdings" panose="05000000000000000000" pitchFamily="2" charset="2"/>
              <a:buChar char="q"/>
            </a:pPr>
            <a:r>
              <a:rPr lang="en-US" sz="2000" dirty="0">
                <a:latin typeface="Calibri" panose="020F0502020204030204" pitchFamily="34" charset="0"/>
                <a:hlinkClick r:id="rId4"/>
              </a:rPr>
              <a:t>https://</a:t>
            </a:r>
            <a:r>
              <a:rPr lang="en-US" sz="2000" dirty="0" smtClean="0">
                <a:latin typeface="Calibri" panose="020F0502020204030204" pitchFamily="34" charset="0"/>
                <a:hlinkClick r:id="rId4"/>
              </a:rPr>
              <a:t>www.mass.gov/info-details/covid-19-vaccine-frequently-asked-questions</a:t>
            </a:r>
            <a:endParaRPr lang="en-US" sz="2000" dirty="0" smtClean="0">
              <a:latin typeface="Calibri" panose="020F0502020204030204" pitchFamily="34" charset="0"/>
            </a:endParaRPr>
          </a:p>
          <a:p>
            <a:pPr lvl="1">
              <a:buFont typeface="Wingdings" panose="05000000000000000000" pitchFamily="2" charset="2"/>
              <a:buChar char="q"/>
            </a:pPr>
            <a:r>
              <a:rPr lang="en-US" sz="2000" dirty="0">
                <a:hlinkClick r:id="rId5"/>
              </a:rPr>
              <a:t>https://</a:t>
            </a:r>
            <a:r>
              <a:rPr lang="en-US" sz="2000" dirty="0" smtClean="0">
                <a:hlinkClick r:id="rId5"/>
              </a:rPr>
              <a:t>www.mass.gov/info-details/massachusetts-covid-19-vaccine-information</a:t>
            </a:r>
            <a:endParaRPr lang="en-US" sz="2000" dirty="0" smtClean="0"/>
          </a:p>
          <a:p>
            <a:pPr lvl="1">
              <a:buFont typeface="Wingdings" panose="05000000000000000000" pitchFamily="2" charset="2"/>
              <a:buChar char="q"/>
            </a:pPr>
            <a:r>
              <a:rPr lang="en-US" sz="2000" dirty="0">
                <a:hlinkClick r:id="rId6"/>
              </a:rPr>
              <a:t>https://</a:t>
            </a:r>
            <a:r>
              <a:rPr lang="en-US" sz="2000" dirty="0" smtClean="0">
                <a:hlinkClick r:id="rId6"/>
              </a:rPr>
              <a:t>mhealthintelligence.com/news/baker-signs-massachusetts-telehealth-bill-with-parity-provisions-into-law</a:t>
            </a:r>
            <a:endParaRPr lang="en-US" sz="2000" dirty="0" smtClean="0"/>
          </a:p>
          <a:p>
            <a:pPr marL="457200" lvl="1" indent="0">
              <a:buNone/>
            </a:pPr>
            <a:r>
              <a:rPr lang="en-US" sz="2000" dirty="0"/>
              <a:t/>
            </a:r>
            <a:br>
              <a:rPr lang="en-US" sz="2000" dirty="0"/>
            </a:br>
            <a:endParaRPr lang="en-US" sz="2000" dirty="0" smtClean="0">
              <a:solidFill>
                <a:schemeClr val="tx1"/>
              </a:solidFill>
            </a:endParaRPr>
          </a:p>
          <a:p>
            <a:pPr marL="457200" lvl="1" indent="0">
              <a:buNone/>
            </a:pPr>
            <a:endParaRPr lang="en-US" sz="2600" dirty="0" smtClean="0"/>
          </a:p>
          <a:p>
            <a:pPr lvl="1">
              <a:buFont typeface="Wingdings" panose="05000000000000000000" pitchFamily="2" charset="2"/>
              <a:buChar char="q"/>
            </a:pPr>
            <a:endParaRPr lang="en-US" dirty="0"/>
          </a:p>
        </p:txBody>
      </p:sp>
    </p:spTree>
    <p:extLst>
      <p:ext uri="{BB962C8B-B14F-4D97-AF65-F5344CB8AC3E}">
        <p14:creationId xmlns:p14="http://schemas.microsoft.com/office/powerpoint/2010/main" val="1802601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28073"/>
          </a:xfrm>
        </p:spPr>
        <p:txBody>
          <a:bodyPr>
            <a:normAutofit fontScale="90000"/>
          </a:bodyPr>
          <a:lstStyle/>
          <a:p>
            <a:r>
              <a:rPr lang="en-US" b="1" dirty="0" smtClean="0"/>
              <a:t>Welcome 2021 Coding and Billing</a:t>
            </a:r>
            <a:endParaRPr lang="en-US" b="1" dirty="0"/>
          </a:p>
        </p:txBody>
      </p:sp>
      <p:sp>
        <p:nvSpPr>
          <p:cNvPr id="3" name="Content Placeholder 2"/>
          <p:cNvSpPr>
            <a:spLocks noGrp="1"/>
          </p:cNvSpPr>
          <p:nvPr>
            <p:ph idx="1"/>
          </p:nvPr>
        </p:nvSpPr>
        <p:spPr>
          <a:xfrm>
            <a:off x="677334" y="1237673"/>
            <a:ext cx="8596668" cy="5237772"/>
          </a:xfrm>
        </p:spPr>
        <p:txBody>
          <a:bodyPr>
            <a:normAutofit/>
          </a:bodyPr>
          <a:lstStyle/>
          <a:p>
            <a:r>
              <a:rPr lang="en-US" sz="2400" dirty="0" smtClean="0">
                <a:solidFill>
                  <a:schemeClr val="tx1"/>
                </a:solidFill>
                <a:latin typeface="Calibri" panose="020F0502020204030204" pitchFamily="34" charset="0"/>
              </a:rPr>
              <a:t>New E/M updates effective January 1, 2021</a:t>
            </a:r>
          </a:p>
          <a:p>
            <a:r>
              <a:rPr lang="en-US" sz="2400" dirty="0" smtClean="0">
                <a:solidFill>
                  <a:schemeClr val="tx1"/>
                </a:solidFill>
                <a:latin typeface="Calibri" panose="020F0502020204030204" pitchFamily="34" charset="0"/>
              </a:rPr>
              <a:t>Diagnosis codes reset on January 1, 2021 (recapture for all chronic conditions for 2021)</a:t>
            </a:r>
          </a:p>
          <a:p>
            <a:r>
              <a:rPr lang="en-US" sz="2400" dirty="0" smtClean="0">
                <a:solidFill>
                  <a:schemeClr val="tx1"/>
                </a:solidFill>
                <a:latin typeface="Calibri" panose="020F0502020204030204" pitchFamily="34" charset="0"/>
              </a:rPr>
              <a:t>New fee schedules will be updated for 2021 (reimbursement)</a:t>
            </a:r>
          </a:p>
          <a:p>
            <a:r>
              <a:rPr lang="en-US" sz="2400" dirty="0">
                <a:solidFill>
                  <a:schemeClr val="tx1"/>
                </a:solidFill>
                <a:latin typeface="Calibri" panose="020F0502020204030204" pitchFamily="34" charset="0"/>
              </a:rPr>
              <a:t>COVID 19 Phase 1A – Now to End of February Focus of the Department of Public Health (DPH)</a:t>
            </a:r>
          </a:p>
          <a:p>
            <a:r>
              <a:rPr lang="en-US" sz="2400" dirty="0" smtClean="0">
                <a:solidFill>
                  <a:schemeClr val="tx1"/>
                </a:solidFill>
                <a:latin typeface="Calibri" panose="020F0502020204030204" pitchFamily="34" charset="0"/>
              </a:rPr>
              <a:t>Vaccine Administrative Code</a:t>
            </a:r>
          </a:p>
          <a:p>
            <a:pPr lvl="1">
              <a:buFont typeface="Wingdings" panose="05000000000000000000" pitchFamily="2" charset="2"/>
              <a:buChar char="q"/>
            </a:pPr>
            <a:r>
              <a:rPr lang="en-US" sz="2200" dirty="0" smtClean="0">
                <a:solidFill>
                  <a:schemeClr val="tx1"/>
                </a:solidFill>
                <a:latin typeface="Calibri" panose="020F0502020204030204" pitchFamily="34" charset="0"/>
              </a:rPr>
              <a:t>91302</a:t>
            </a:r>
          </a:p>
          <a:p>
            <a:pPr lvl="2">
              <a:buFont typeface="Courier New" panose="02070309020205020404" pitchFamily="49" charset="0"/>
              <a:buChar char="o"/>
            </a:pPr>
            <a:r>
              <a:rPr lang="en-US" sz="2000" dirty="0" smtClean="0">
                <a:solidFill>
                  <a:schemeClr val="tx1"/>
                </a:solidFill>
                <a:latin typeface="Calibri" panose="020F0502020204030204" pitchFamily="34" charset="0"/>
              </a:rPr>
              <a:t>0021 A – first dose</a:t>
            </a:r>
          </a:p>
          <a:p>
            <a:pPr lvl="2">
              <a:buFont typeface="Courier New" panose="02070309020205020404" pitchFamily="49" charset="0"/>
              <a:buChar char="o"/>
            </a:pPr>
            <a:r>
              <a:rPr lang="en-US" sz="2000" dirty="0" smtClean="0">
                <a:solidFill>
                  <a:schemeClr val="tx1"/>
                </a:solidFill>
                <a:latin typeface="Calibri" panose="020F0502020204030204" pitchFamily="34" charset="0"/>
              </a:rPr>
              <a:t>0022 A – second dose</a:t>
            </a:r>
          </a:p>
          <a:p>
            <a:r>
              <a:rPr lang="en-US" sz="2400" dirty="0" smtClean="0">
                <a:solidFill>
                  <a:schemeClr val="tx1"/>
                </a:solidFill>
                <a:latin typeface="Calibri" panose="020F0502020204030204" pitchFamily="34" charset="0"/>
              </a:rPr>
              <a:t>Payers are supporting patient vaccine efforts </a:t>
            </a:r>
            <a:endParaRPr lang="en-US" sz="24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333857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320800"/>
          </a:xfrm>
        </p:spPr>
        <p:txBody>
          <a:bodyPr/>
          <a:lstStyle/>
          <a:p>
            <a:r>
              <a:rPr lang="en-US" b="1" dirty="0" smtClean="0">
                <a:latin typeface="Calibri" panose="020F0502020204030204" pitchFamily="34" charset="0"/>
              </a:rPr>
              <a:t>Evaluation and Management (E/M)</a:t>
            </a:r>
            <a:br>
              <a:rPr lang="en-US" b="1" dirty="0" smtClean="0">
                <a:latin typeface="Calibri" panose="020F0502020204030204" pitchFamily="34" charset="0"/>
              </a:rPr>
            </a:br>
            <a:r>
              <a:rPr lang="en-US" b="1" dirty="0" smtClean="0">
                <a:latin typeface="Calibri" panose="020F0502020204030204" pitchFamily="34" charset="0"/>
              </a:rPr>
              <a:t>Updates – Knowledge Assessment</a:t>
            </a:r>
            <a:endParaRPr lang="en-US" b="1" dirty="0">
              <a:latin typeface="Calibri" panose="020F0502020204030204" pitchFamily="34" charset="0"/>
            </a:endParaRPr>
          </a:p>
        </p:txBody>
      </p:sp>
      <p:sp>
        <p:nvSpPr>
          <p:cNvPr id="3" name="Content Placeholder 2"/>
          <p:cNvSpPr>
            <a:spLocks noGrp="1"/>
          </p:cNvSpPr>
          <p:nvPr>
            <p:ph idx="1"/>
          </p:nvPr>
        </p:nvSpPr>
        <p:spPr>
          <a:xfrm>
            <a:off x="677333" y="1119673"/>
            <a:ext cx="10034209" cy="5505061"/>
          </a:xfrm>
        </p:spPr>
        <p:txBody>
          <a:bodyPr>
            <a:noAutofit/>
          </a:bodyPr>
          <a:lstStyle/>
          <a:p>
            <a:r>
              <a:rPr lang="en-US" sz="2000" b="1" dirty="0" smtClean="0">
                <a:latin typeface="Calibri" panose="020F0502020204030204" pitchFamily="34" charset="0"/>
              </a:rPr>
              <a:t>What service area have been affected by the new E/M updates?</a:t>
            </a:r>
          </a:p>
          <a:p>
            <a:pPr lvl="1">
              <a:buFont typeface="Wingdings" panose="05000000000000000000" pitchFamily="2" charset="2"/>
              <a:buChar char="q"/>
            </a:pPr>
            <a:r>
              <a:rPr lang="en-US" sz="2000" dirty="0" smtClean="0">
                <a:latin typeface="Calibri" panose="020F0502020204030204" pitchFamily="34" charset="0"/>
              </a:rPr>
              <a:t>Inpatient Services  *Behavioral Services  *Emergency (ED)  *Outpatient/Clinic Services</a:t>
            </a:r>
            <a:endParaRPr lang="en-US" sz="2000" dirty="0">
              <a:latin typeface="Calibri" panose="020F0502020204030204" pitchFamily="34" charset="0"/>
            </a:endParaRPr>
          </a:p>
          <a:p>
            <a:r>
              <a:rPr lang="en-US" sz="2000" b="1" dirty="0" smtClean="0">
                <a:latin typeface="Calibri" panose="020F0502020204030204" pitchFamily="34" charset="0"/>
              </a:rPr>
              <a:t>What elements have been eliminated as key components?</a:t>
            </a:r>
          </a:p>
          <a:p>
            <a:pPr lvl="1">
              <a:buFont typeface="Wingdings" panose="05000000000000000000" pitchFamily="2" charset="2"/>
              <a:buChar char="q"/>
            </a:pPr>
            <a:r>
              <a:rPr lang="en-US" sz="2000" dirty="0" smtClean="0">
                <a:latin typeface="Calibri" panose="020F0502020204030204" pitchFamily="34" charset="0"/>
              </a:rPr>
              <a:t>History  *Exam  *Review of Systems (ROS)  *History &amp; Exam</a:t>
            </a:r>
            <a:endParaRPr lang="en-US" sz="2000" dirty="0">
              <a:latin typeface="Calibri" panose="020F0502020204030204" pitchFamily="34" charset="0"/>
            </a:endParaRPr>
          </a:p>
          <a:p>
            <a:r>
              <a:rPr lang="en-US" sz="2000" b="1" dirty="0" smtClean="0">
                <a:latin typeface="Calibri" panose="020F0502020204030204" pitchFamily="34" charset="0"/>
              </a:rPr>
              <a:t>What E/M code has been deleted due to these updates?</a:t>
            </a:r>
          </a:p>
          <a:p>
            <a:pPr lvl="1">
              <a:buFont typeface="Wingdings" panose="05000000000000000000" pitchFamily="2" charset="2"/>
              <a:buChar char="q"/>
            </a:pPr>
            <a:r>
              <a:rPr lang="en-US" sz="2000" dirty="0" smtClean="0">
                <a:latin typeface="Calibri" panose="020F0502020204030204" pitchFamily="34" charset="0"/>
              </a:rPr>
              <a:t>99211  *99201  *99417  *99215</a:t>
            </a:r>
            <a:endParaRPr lang="en-US" sz="2000" dirty="0">
              <a:latin typeface="Calibri" panose="020F0502020204030204" pitchFamily="34" charset="0"/>
            </a:endParaRPr>
          </a:p>
          <a:p>
            <a:r>
              <a:rPr lang="en-US" sz="2000" b="1" dirty="0" smtClean="0">
                <a:latin typeface="Calibri" panose="020F0502020204030204" pitchFamily="34" charset="0"/>
              </a:rPr>
              <a:t>What key element has been added  in 2021  as a key component  for time calculation?</a:t>
            </a:r>
          </a:p>
          <a:p>
            <a:pPr lvl="1">
              <a:buFont typeface="Wingdings" panose="05000000000000000000" pitchFamily="2" charset="2"/>
              <a:buChar char="q"/>
            </a:pPr>
            <a:r>
              <a:rPr lang="en-US" sz="2000" dirty="0" smtClean="0">
                <a:latin typeface="Calibri" panose="020F0502020204030204" pitchFamily="34" charset="0"/>
              </a:rPr>
              <a:t>Non-Face-to-Face Time  *Face-to-Face with Family Member  *Discussion with Specialist</a:t>
            </a:r>
            <a:endParaRPr lang="en-US" sz="2000" dirty="0">
              <a:latin typeface="Calibri" panose="020F0502020204030204" pitchFamily="34" charset="0"/>
            </a:endParaRPr>
          </a:p>
          <a:p>
            <a:r>
              <a:rPr lang="en-US" sz="2000" b="1" dirty="0" smtClean="0">
                <a:latin typeface="Calibri" panose="020F0502020204030204" pitchFamily="34" charset="0"/>
              </a:rPr>
              <a:t>What is the definition for “Independent Historian”?</a:t>
            </a:r>
          </a:p>
          <a:p>
            <a:pPr lvl="1">
              <a:buFont typeface="Wingdings" panose="05000000000000000000" pitchFamily="2" charset="2"/>
              <a:buChar char="q"/>
            </a:pPr>
            <a:r>
              <a:rPr lang="en-US" sz="2000" dirty="0" smtClean="0">
                <a:latin typeface="Calibri" panose="020F0502020204030204" pitchFamily="34" charset="0"/>
              </a:rPr>
              <a:t>A person who provides history other than patient  *A parent   *A Witness  *All 3 </a:t>
            </a:r>
            <a:endParaRPr lang="en-US" sz="2000" dirty="0">
              <a:latin typeface="Calibri" panose="020F0502020204030204" pitchFamily="34" charset="0"/>
            </a:endParaRPr>
          </a:p>
          <a:p>
            <a:r>
              <a:rPr lang="en-US" sz="2000" b="1" dirty="0" smtClean="0">
                <a:latin typeface="Calibri" panose="020F0502020204030204" pitchFamily="34" charset="0"/>
              </a:rPr>
              <a:t>What prolong service codes have been added in 2021  and what is the time  limit?</a:t>
            </a:r>
          </a:p>
          <a:p>
            <a:pPr lvl="1">
              <a:buFont typeface="Wingdings" panose="05000000000000000000" pitchFamily="2" charset="2"/>
              <a:buChar char="q"/>
            </a:pPr>
            <a:r>
              <a:rPr lang="en-US" sz="2000" dirty="0" smtClean="0">
                <a:latin typeface="Calibri" panose="020F0502020204030204" pitchFamily="34" charset="0"/>
              </a:rPr>
              <a:t>99417/20 minutes  *99217/15 minutes  *99417/10 minutes  *99417 /15 minutes</a:t>
            </a:r>
            <a:endParaRPr lang="en-US" sz="2000" dirty="0">
              <a:latin typeface="Calibri" panose="020F0502020204030204" pitchFamily="34" charset="0"/>
            </a:endParaRPr>
          </a:p>
        </p:txBody>
      </p:sp>
    </p:spTree>
    <p:extLst>
      <p:ext uri="{BB962C8B-B14F-4D97-AF65-F5344CB8AC3E}">
        <p14:creationId xmlns:p14="http://schemas.microsoft.com/office/powerpoint/2010/main" val="1738556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186612"/>
            <a:ext cx="8596668" cy="765111"/>
          </a:xfrm>
        </p:spPr>
        <p:txBody>
          <a:bodyPr>
            <a:normAutofit/>
          </a:bodyPr>
          <a:lstStyle/>
          <a:p>
            <a:r>
              <a:rPr lang="en-US" b="1" dirty="0" smtClean="0">
                <a:latin typeface="Calibri" panose="020F0502020204030204" pitchFamily="34" charset="0"/>
              </a:rPr>
              <a:t>7 Tips To Better Support New E/M Leveling</a:t>
            </a:r>
            <a:endParaRPr lang="en-US" b="1" dirty="0">
              <a:latin typeface="Calibri" panose="020F0502020204030204" pitchFamily="34" charset="0"/>
            </a:endParaRPr>
          </a:p>
        </p:txBody>
      </p:sp>
      <p:sp>
        <p:nvSpPr>
          <p:cNvPr id="3" name="Content Placeholder 2"/>
          <p:cNvSpPr>
            <a:spLocks noGrp="1"/>
          </p:cNvSpPr>
          <p:nvPr>
            <p:ph idx="1"/>
          </p:nvPr>
        </p:nvSpPr>
        <p:spPr>
          <a:xfrm>
            <a:off x="677333" y="951724"/>
            <a:ext cx="9940904" cy="5906276"/>
          </a:xfrm>
        </p:spPr>
        <p:txBody>
          <a:bodyPr>
            <a:normAutofit fontScale="92500"/>
          </a:bodyPr>
          <a:lstStyle/>
          <a:p>
            <a:r>
              <a:rPr lang="en-US" b="1" dirty="0" smtClean="0">
                <a:solidFill>
                  <a:schemeClr val="tx1"/>
                </a:solidFill>
                <a:latin typeface="Calibri" panose="020F0502020204030204" pitchFamily="34" charset="0"/>
              </a:rPr>
              <a:t>Avoid Generic Documentation</a:t>
            </a:r>
            <a:r>
              <a:rPr lang="en-US" dirty="0" smtClean="0">
                <a:solidFill>
                  <a:schemeClr val="tx1"/>
                </a:solidFill>
                <a:latin typeface="Calibri" panose="020F0502020204030204" pitchFamily="34" charset="0"/>
              </a:rPr>
              <a:t>: If a provider reviews medical records they should document the specific records, from whom (specialist), and the dates of services.</a:t>
            </a:r>
          </a:p>
          <a:p>
            <a:r>
              <a:rPr lang="en-US" b="1" dirty="0" smtClean="0">
                <a:solidFill>
                  <a:schemeClr val="tx1"/>
                </a:solidFill>
                <a:latin typeface="Calibri" panose="020F0502020204030204" pitchFamily="34" charset="0"/>
              </a:rPr>
              <a:t>Describe Diagnosis Management</a:t>
            </a:r>
            <a:r>
              <a:rPr lang="en-US" dirty="0" smtClean="0">
                <a:solidFill>
                  <a:schemeClr val="tx1"/>
                </a:solidFill>
                <a:latin typeface="Calibri" panose="020F0502020204030204" pitchFamily="34" charset="0"/>
              </a:rPr>
              <a:t>: To </a:t>
            </a:r>
            <a:r>
              <a:rPr lang="en-US" dirty="0">
                <a:solidFill>
                  <a:schemeClr val="tx1"/>
                </a:solidFill>
                <a:latin typeface="Calibri" panose="020F0502020204030204" pitchFamily="34" charset="0"/>
              </a:rPr>
              <a:t>get credit for diagnosis management in the new MDM </a:t>
            </a:r>
            <a:r>
              <a:rPr lang="en-US" dirty="0" smtClean="0">
                <a:solidFill>
                  <a:schemeClr val="tx1"/>
                </a:solidFill>
                <a:latin typeface="Calibri" panose="020F0502020204030204" pitchFamily="34" charset="0"/>
              </a:rPr>
              <a:t>table, providers  </a:t>
            </a:r>
            <a:r>
              <a:rPr lang="en-US" dirty="0">
                <a:solidFill>
                  <a:schemeClr val="tx1"/>
                </a:solidFill>
                <a:latin typeface="Calibri" panose="020F0502020204030204" pitchFamily="34" charset="0"/>
              </a:rPr>
              <a:t>need to link each diagnosis with some type of action—a prescription, test, counseling or some other type of workup. Stating that the diagnosis is managed by another provider doesn’t count.</a:t>
            </a:r>
            <a:endParaRPr lang="en-US" dirty="0" smtClean="0">
              <a:solidFill>
                <a:schemeClr val="tx1"/>
              </a:solidFill>
              <a:latin typeface="Calibri" panose="020F0502020204030204" pitchFamily="34" charset="0"/>
            </a:endParaRPr>
          </a:p>
          <a:p>
            <a:r>
              <a:rPr lang="en-US" b="1" dirty="0" smtClean="0">
                <a:solidFill>
                  <a:schemeClr val="tx1"/>
                </a:solidFill>
                <a:latin typeface="Calibri" panose="020F0502020204030204" pitchFamily="34" charset="0"/>
              </a:rPr>
              <a:t>Document Compliantly</a:t>
            </a:r>
            <a:r>
              <a:rPr lang="en-US" dirty="0" smtClean="0">
                <a:solidFill>
                  <a:schemeClr val="tx1"/>
                </a:solidFill>
                <a:latin typeface="Calibri" panose="020F0502020204030204" pitchFamily="34" charset="0"/>
              </a:rPr>
              <a:t>: Be </a:t>
            </a:r>
            <a:r>
              <a:rPr lang="en-US" dirty="0">
                <a:solidFill>
                  <a:schemeClr val="tx1"/>
                </a:solidFill>
                <a:latin typeface="Calibri" panose="020F0502020204030204" pitchFamily="34" charset="0"/>
              </a:rPr>
              <a:t>mindful of total time </a:t>
            </a:r>
            <a:r>
              <a:rPr lang="en-US" dirty="0" smtClean="0">
                <a:solidFill>
                  <a:schemeClr val="tx1"/>
                </a:solidFill>
                <a:latin typeface="Calibri" panose="020F0502020204030204" pitchFamily="34" charset="0"/>
              </a:rPr>
              <a:t>spent. </a:t>
            </a:r>
            <a:r>
              <a:rPr lang="en-US" dirty="0">
                <a:solidFill>
                  <a:schemeClr val="tx1"/>
                </a:solidFill>
                <a:latin typeface="Calibri" panose="020F0502020204030204" pitchFamily="34" charset="0"/>
              </a:rPr>
              <a:t>For example, a </a:t>
            </a:r>
            <a:r>
              <a:rPr lang="en-US" dirty="0" smtClean="0">
                <a:solidFill>
                  <a:schemeClr val="tx1"/>
                </a:solidFill>
                <a:latin typeface="Calibri" panose="020F0502020204030204" pitchFamily="34" charset="0"/>
              </a:rPr>
              <a:t>provider sees  20 </a:t>
            </a:r>
            <a:r>
              <a:rPr lang="en-US" dirty="0">
                <a:solidFill>
                  <a:schemeClr val="tx1"/>
                </a:solidFill>
                <a:latin typeface="Calibri" panose="020F0502020204030204" pitchFamily="34" charset="0"/>
              </a:rPr>
              <a:t>patients a day and documents that they spend 35 minutes per patient, totaling approximately 12 hours. This exceeds a typical eight-hour workday and could be a red flag for a </a:t>
            </a:r>
            <a:r>
              <a:rPr lang="en-US" dirty="0" smtClean="0">
                <a:solidFill>
                  <a:schemeClr val="tx1"/>
                </a:solidFill>
                <a:latin typeface="Calibri" panose="020F0502020204030204" pitchFamily="34" charset="0"/>
              </a:rPr>
              <a:t>payers.</a:t>
            </a:r>
          </a:p>
          <a:p>
            <a:r>
              <a:rPr lang="en-US" b="1" dirty="0" smtClean="0">
                <a:solidFill>
                  <a:schemeClr val="tx1"/>
                </a:solidFill>
                <a:latin typeface="Calibri" panose="020F0502020204030204" pitchFamily="34" charset="0"/>
              </a:rPr>
              <a:t>Pay Attention to Services Rendered</a:t>
            </a:r>
            <a:r>
              <a:rPr lang="en-US" dirty="0" smtClean="0">
                <a:solidFill>
                  <a:schemeClr val="tx1"/>
                </a:solidFill>
                <a:latin typeface="Calibri" panose="020F0502020204030204" pitchFamily="34" charset="0"/>
              </a:rPr>
              <a:t>: For </a:t>
            </a:r>
            <a:r>
              <a:rPr lang="en-US" dirty="0">
                <a:solidFill>
                  <a:schemeClr val="tx1"/>
                </a:solidFill>
                <a:latin typeface="Calibri" panose="020F0502020204030204" pitchFamily="34" charset="0"/>
              </a:rPr>
              <a:t>example, a </a:t>
            </a:r>
            <a:r>
              <a:rPr lang="en-US" dirty="0" smtClean="0">
                <a:solidFill>
                  <a:schemeClr val="tx1"/>
                </a:solidFill>
                <a:latin typeface="Calibri" panose="020F0502020204030204" pitchFamily="34" charset="0"/>
              </a:rPr>
              <a:t>provider </a:t>
            </a:r>
            <a:r>
              <a:rPr lang="en-US" dirty="0">
                <a:solidFill>
                  <a:schemeClr val="tx1"/>
                </a:solidFill>
                <a:latin typeface="Calibri" panose="020F0502020204030204" pitchFamily="34" charset="0"/>
              </a:rPr>
              <a:t>reviews lab results two days after an encounter. They can’t count this time toward the E/M level for the previous visit to which the labs </a:t>
            </a:r>
            <a:r>
              <a:rPr lang="en-US" dirty="0" smtClean="0">
                <a:solidFill>
                  <a:schemeClr val="tx1"/>
                </a:solidFill>
                <a:latin typeface="Calibri" panose="020F0502020204030204" pitchFamily="34" charset="0"/>
              </a:rPr>
              <a:t>pertain. However</a:t>
            </a:r>
            <a:r>
              <a:rPr lang="en-US" dirty="0">
                <a:solidFill>
                  <a:schemeClr val="tx1"/>
                </a:solidFill>
                <a:latin typeface="Calibri" panose="020F0502020204030204" pitchFamily="34" charset="0"/>
              </a:rPr>
              <a:t>, they may be able to report CPT codes 99358 and 99359 for prolonged services on a date other than the date of a face-to-face encounter</a:t>
            </a:r>
          </a:p>
          <a:p>
            <a:r>
              <a:rPr lang="en-US" b="1" dirty="0" smtClean="0">
                <a:solidFill>
                  <a:schemeClr val="tx1"/>
                </a:solidFill>
                <a:latin typeface="Calibri" panose="020F0502020204030204" pitchFamily="34" charset="0"/>
              </a:rPr>
              <a:t>Do not Bill Services Separately Reportable</a:t>
            </a:r>
            <a:r>
              <a:rPr lang="en-US" dirty="0" smtClean="0">
                <a:solidFill>
                  <a:schemeClr val="tx1"/>
                </a:solidFill>
                <a:latin typeface="Calibri" panose="020F0502020204030204" pitchFamily="34" charset="0"/>
              </a:rPr>
              <a:t>: If </a:t>
            </a:r>
            <a:r>
              <a:rPr lang="en-US" dirty="0">
                <a:solidFill>
                  <a:schemeClr val="tx1"/>
                </a:solidFill>
                <a:latin typeface="Calibri" panose="020F0502020204030204" pitchFamily="34" charset="0"/>
              </a:rPr>
              <a:t>a physician performs an ECG interpretation and report, they can’t apply that toward the E/M level because separate CPT codes exist (93000, 93005 and 93010)</a:t>
            </a:r>
            <a:endParaRPr lang="en-US" dirty="0" smtClean="0">
              <a:solidFill>
                <a:schemeClr val="tx1"/>
              </a:solidFill>
              <a:latin typeface="Calibri" panose="020F0502020204030204" pitchFamily="34" charset="0"/>
            </a:endParaRPr>
          </a:p>
          <a:p>
            <a:r>
              <a:rPr lang="en-US" b="1" dirty="0" smtClean="0">
                <a:solidFill>
                  <a:schemeClr val="tx1"/>
                </a:solidFill>
                <a:latin typeface="Calibri" panose="020F0502020204030204" pitchFamily="34" charset="0"/>
              </a:rPr>
              <a:t>Include Social Determinant of Health (SDOH)</a:t>
            </a:r>
            <a:r>
              <a:rPr lang="en-US" dirty="0" smtClean="0">
                <a:solidFill>
                  <a:schemeClr val="tx1"/>
                </a:solidFill>
                <a:latin typeface="Calibri" panose="020F0502020204030204" pitchFamily="34" charset="0"/>
              </a:rPr>
              <a:t>: </a:t>
            </a:r>
            <a:r>
              <a:rPr lang="en-US" dirty="0">
                <a:solidFill>
                  <a:schemeClr val="tx1"/>
                </a:solidFill>
                <a:latin typeface="Calibri" panose="020F0502020204030204" pitchFamily="34" charset="0"/>
              </a:rPr>
              <a:t>Capturing SDOH via ICD-10-CM diagnosis codes (e.g., Z59.0 for homelessness or Z59.5 for extreme poverty) may help support a more complex MDM and thus a higher-level E/M </a:t>
            </a:r>
            <a:r>
              <a:rPr lang="en-US" dirty="0" smtClean="0">
                <a:solidFill>
                  <a:schemeClr val="tx1"/>
                </a:solidFill>
                <a:latin typeface="Calibri" panose="020F0502020204030204" pitchFamily="34" charset="0"/>
              </a:rPr>
              <a:t>code.</a:t>
            </a:r>
          </a:p>
          <a:p>
            <a:r>
              <a:rPr lang="en-US" b="1" dirty="0" smtClean="0">
                <a:solidFill>
                  <a:schemeClr val="tx1"/>
                </a:solidFill>
                <a:latin typeface="Calibri" panose="020F0502020204030204" pitchFamily="34" charset="0"/>
              </a:rPr>
              <a:t>Support Medical Necessity</a:t>
            </a:r>
            <a:r>
              <a:rPr lang="en-US" dirty="0" smtClean="0">
                <a:solidFill>
                  <a:schemeClr val="tx1"/>
                </a:solidFill>
                <a:latin typeface="Calibri" panose="020F0502020204030204" pitchFamily="34" charset="0"/>
              </a:rPr>
              <a:t>: It will be hard to support 50 minutes with a patient with strep throat. Remember each Clinical scenario is unique and documentation should support the clinical reason for visit. </a:t>
            </a:r>
          </a:p>
        </p:txBody>
      </p:sp>
    </p:spTree>
    <p:extLst>
      <p:ext uri="{BB962C8B-B14F-4D97-AF65-F5344CB8AC3E}">
        <p14:creationId xmlns:p14="http://schemas.microsoft.com/office/powerpoint/2010/main" val="1330532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0436"/>
          </a:xfrm>
        </p:spPr>
        <p:txBody>
          <a:bodyPr/>
          <a:lstStyle/>
          <a:p>
            <a:r>
              <a:rPr lang="en-US" b="1" dirty="0" smtClean="0">
                <a:latin typeface="Calibri" panose="020F0502020204030204" pitchFamily="34" charset="0"/>
              </a:rPr>
              <a:t>Overview of Changes</a:t>
            </a:r>
            <a:endParaRPr lang="en-US" b="1" dirty="0">
              <a:latin typeface="Calibri" panose="020F0502020204030204" pitchFamily="34" charset="0"/>
            </a:endParaRPr>
          </a:p>
        </p:txBody>
      </p:sp>
      <p:sp>
        <p:nvSpPr>
          <p:cNvPr id="3" name="Content Placeholder 2"/>
          <p:cNvSpPr>
            <a:spLocks noGrp="1"/>
          </p:cNvSpPr>
          <p:nvPr>
            <p:ph idx="1"/>
          </p:nvPr>
        </p:nvSpPr>
        <p:spPr>
          <a:xfrm>
            <a:off x="677334" y="1330036"/>
            <a:ext cx="8596668" cy="5264727"/>
          </a:xfrm>
        </p:spPr>
        <p:txBody>
          <a:bodyPr>
            <a:normAutofit/>
          </a:bodyPr>
          <a:lstStyle/>
          <a:p>
            <a:r>
              <a:rPr lang="en-US" sz="2400" dirty="0">
                <a:solidFill>
                  <a:schemeClr val="tx1"/>
                </a:solidFill>
                <a:latin typeface="Calibri" panose="020F0502020204030204" pitchFamily="34" charset="0"/>
              </a:rPr>
              <a:t>Remove history and exam as key components – code descriptor “which requires a medically appropriate history and/or examination”</a:t>
            </a:r>
          </a:p>
          <a:p>
            <a:r>
              <a:rPr lang="en-US" sz="2400" dirty="0">
                <a:solidFill>
                  <a:schemeClr val="tx1"/>
                </a:solidFill>
                <a:latin typeface="Calibri" panose="020F0502020204030204" pitchFamily="34" charset="0"/>
              </a:rPr>
              <a:t>Code selection based on MDM or time</a:t>
            </a:r>
          </a:p>
          <a:p>
            <a:r>
              <a:rPr lang="en-US" sz="2400" dirty="0">
                <a:solidFill>
                  <a:schemeClr val="tx1"/>
                </a:solidFill>
                <a:latin typeface="Calibri" panose="020F0502020204030204" pitchFamily="34" charset="0"/>
              </a:rPr>
              <a:t>99201– will be deleted </a:t>
            </a:r>
          </a:p>
          <a:p>
            <a:r>
              <a:rPr lang="en-US" sz="2400" dirty="0">
                <a:solidFill>
                  <a:schemeClr val="tx1"/>
                </a:solidFill>
                <a:latin typeface="Calibri" panose="020F0502020204030204" pitchFamily="34" charset="0"/>
              </a:rPr>
              <a:t>99211 – same requirements – no components need to be met and physician presence is not required (nurse visits)</a:t>
            </a:r>
          </a:p>
          <a:p>
            <a:r>
              <a:rPr lang="en-US" sz="2400" dirty="0">
                <a:solidFill>
                  <a:schemeClr val="tx1"/>
                </a:solidFill>
                <a:latin typeface="Calibri" panose="020F0502020204030204" pitchFamily="34" charset="0"/>
              </a:rPr>
              <a:t>99202 &amp; 99212– Straightforward</a:t>
            </a:r>
          </a:p>
          <a:p>
            <a:r>
              <a:rPr lang="en-US" sz="2400" dirty="0">
                <a:solidFill>
                  <a:schemeClr val="tx1"/>
                </a:solidFill>
                <a:latin typeface="Calibri" panose="020F0502020204030204" pitchFamily="34" charset="0"/>
              </a:rPr>
              <a:t>99203 &amp; 99213 – Low</a:t>
            </a:r>
          </a:p>
          <a:p>
            <a:r>
              <a:rPr lang="en-US" sz="2400" dirty="0">
                <a:solidFill>
                  <a:schemeClr val="tx1"/>
                </a:solidFill>
                <a:latin typeface="Calibri" panose="020F0502020204030204" pitchFamily="34" charset="0"/>
              </a:rPr>
              <a:t>99204 &amp; 99214 – Moderate</a:t>
            </a:r>
          </a:p>
          <a:p>
            <a:r>
              <a:rPr lang="en-US" sz="2400" dirty="0">
                <a:solidFill>
                  <a:schemeClr val="tx1"/>
                </a:solidFill>
                <a:latin typeface="Calibri" panose="020F0502020204030204" pitchFamily="34" charset="0"/>
              </a:rPr>
              <a:t>99205 &amp; 99215 – High</a:t>
            </a:r>
          </a:p>
          <a:p>
            <a:endParaRPr lang="en-US" sz="2400" dirty="0"/>
          </a:p>
        </p:txBody>
      </p:sp>
    </p:spTree>
    <p:extLst>
      <p:ext uri="{BB962C8B-B14F-4D97-AF65-F5344CB8AC3E}">
        <p14:creationId xmlns:p14="http://schemas.microsoft.com/office/powerpoint/2010/main" val="669691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73698"/>
            <a:ext cx="8596668" cy="803564"/>
          </a:xfrm>
        </p:spPr>
        <p:txBody>
          <a:bodyPr/>
          <a:lstStyle/>
          <a:p>
            <a:r>
              <a:rPr lang="en-US" b="1" dirty="0" smtClean="0">
                <a:latin typeface="Calibri" panose="020F0502020204030204" pitchFamily="34" charset="0"/>
              </a:rPr>
              <a:t>Visit Time Range Updates</a:t>
            </a:r>
            <a:endParaRPr lang="en-US" b="1" dirty="0">
              <a:latin typeface="Calibri" panose="020F0502020204030204" pitchFamily="34" charset="0"/>
            </a:endParaRPr>
          </a:p>
        </p:txBody>
      </p:sp>
      <p:sp>
        <p:nvSpPr>
          <p:cNvPr id="3" name="Content Placeholder 2"/>
          <p:cNvSpPr>
            <a:spLocks noGrp="1"/>
          </p:cNvSpPr>
          <p:nvPr>
            <p:ph idx="1"/>
          </p:nvPr>
        </p:nvSpPr>
        <p:spPr>
          <a:xfrm>
            <a:off x="677334" y="858417"/>
            <a:ext cx="8596668" cy="5803640"/>
          </a:xfrm>
        </p:spPr>
        <p:txBody>
          <a:bodyPr>
            <a:normAutofit/>
          </a:bodyPr>
          <a:lstStyle/>
          <a:p>
            <a:r>
              <a:rPr lang="en-US" sz="2400" dirty="0">
                <a:solidFill>
                  <a:schemeClr val="tx1"/>
                </a:solidFill>
                <a:latin typeface="Calibri" panose="020F0502020204030204" pitchFamily="34" charset="0"/>
              </a:rPr>
              <a:t>New Patient Codes</a:t>
            </a:r>
          </a:p>
          <a:p>
            <a:pPr lvl="1">
              <a:buFont typeface="Courier New" panose="02070309020205020404" pitchFamily="49" charset="0"/>
              <a:buChar char="o"/>
            </a:pPr>
            <a:r>
              <a:rPr lang="en-US" sz="2400" dirty="0">
                <a:solidFill>
                  <a:schemeClr val="tx1"/>
                </a:solidFill>
                <a:latin typeface="Calibri" panose="020F0502020204030204" pitchFamily="34" charset="0"/>
              </a:rPr>
              <a:t>99202: 15-29 minutes</a:t>
            </a:r>
          </a:p>
          <a:p>
            <a:pPr lvl="1">
              <a:buFont typeface="Courier New" panose="02070309020205020404" pitchFamily="49" charset="0"/>
              <a:buChar char="o"/>
            </a:pPr>
            <a:r>
              <a:rPr lang="en-US" sz="2400" dirty="0">
                <a:solidFill>
                  <a:schemeClr val="tx1"/>
                </a:solidFill>
                <a:latin typeface="Calibri" panose="020F0502020204030204" pitchFamily="34" charset="0"/>
              </a:rPr>
              <a:t>99203: 30-44 minutes</a:t>
            </a:r>
          </a:p>
          <a:p>
            <a:pPr lvl="1">
              <a:buFont typeface="Courier New" panose="02070309020205020404" pitchFamily="49" charset="0"/>
              <a:buChar char="o"/>
            </a:pPr>
            <a:r>
              <a:rPr lang="en-US" sz="2400" dirty="0">
                <a:solidFill>
                  <a:schemeClr val="tx1"/>
                </a:solidFill>
                <a:latin typeface="Calibri" panose="020F0502020204030204" pitchFamily="34" charset="0"/>
              </a:rPr>
              <a:t>99204: 45-59 minutes</a:t>
            </a:r>
          </a:p>
          <a:p>
            <a:pPr lvl="1">
              <a:buFont typeface="Courier New" panose="02070309020205020404" pitchFamily="49" charset="0"/>
              <a:buChar char="o"/>
            </a:pPr>
            <a:r>
              <a:rPr lang="en-US" sz="2400" dirty="0">
                <a:solidFill>
                  <a:schemeClr val="tx1"/>
                </a:solidFill>
                <a:latin typeface="Calibri" panose="020F0502020204030204" pitchFamily="34" charset="0"/>
              </a:rPr>
              <a:t>99205: 60-74 minutes</a:t>
            </a:r>
          </a:p>
          <a:p>
            <a:r>
              <a:rPr lang="en-US" sz="2400" dirty="0">
                <a:solidFill>
                  <a:schemeClr val="tx1"/>
                </a:solidFill>
                <a:latin typeface="Calibri" panose="020F0502020204030204" pitchFamily="34" charset="0"/>
              </a:rPr>
              <a:t>Established Patient Codes</a:t>
            </a:r>
          </a:p>
          <a:p>
            <a:pPr lvl="1">
              <a:buFont typeface="Courier New" panose="02070309020205020404" pitchFamily="49" charset="0"/>
              <a:buChar char="o"/>
            </a:pPr>
            <a:r>
              <a:rPr lang="en-US" sz="2400" dirty="0">
                <a:solidFill>
                  <a:schemeClr val="tx1"/>
                </a:solidFill>
                <a:latin typeface="Calibri" panose="020F0502020204030204" pitchFamily="34" charset="0"/>
              </a:rPr>
              <a:t>99211: Outlier</a:t>
            </a:r>
          </a:p>
          <a:p>
            <a:pPr lvl="1">
              <a:buFont typeface="Courier New" panose="02070309020205020404" pitchFamily="49" charset="0"/>
              <a:buChar char="o"/>
            </a:pPr>
            <a:r>
              <a:rPr lang="en-US" sz="2400" dirty="0">
                <a:solidFill>
                  <a:schemeClr val="tx1"/>
                </a:solidFill>
                <a:latin typeface="Calibri" panose="020F0502020204030204" pitchFamily="34" charset="0"/>
              </a:rPr>
              <a:t>99212: 10-19 minutes</a:t>
            </a:r>
          </a:p>
          <a:p>
            <a:pPr lvl="1">
              <a:buFont typeface="Courier New" panose="02070309020205020404" pitchFamily="49" charset="0"/>
              <a:buChar char="o"/>
            </a:pPr>
            <a:r>
              <a:rPr lang="en-US" sz="2400" dirty="0">
                <a:solidFill>
                  <a:schemeClr val="tx1"/>
                </a:solidFill>
                <a:latin typeface="Calibri" panose="020F0502020204030204" pitchFamily="34" charset="0"/>
              </a:rPr>
              <a:t>99213: 20-29 minutes</a:t>
            </a:r>
          </a:p>
          <a:p>
            <a:pPr lvl="1">
              <a:buFont typeface="Courier New" panose="02070309020205020404" pitchFamily="49" charset="0"/>
              <a:buChar char="o"/>
            </a:pPr>
            <a:r>
              <a:rPr lang="en-US" sz="2400" dirty="0">
                <a:solidFill>
                  <a:schemeClr val="tx1"/>
                </a:solidFill>
                <a:latin typeface="Calibri" panose="020F0502020204030204" pitchFamily="34" charset="0"/>
              </a:rPr>
              <a:t>99214: 30-39 minutes</a:t>
            </a:r>
          </a:p>
          <a:p>
            <a:pPr lvl="1">
              <a:buFont typeface="Courier New" panose="02070309020205020404" pitchFamily="49" charset="0"/>
              <a:buChar char="o"/>
            </a:pPr>
            <a:r>
              <a:rPr lang="en-US" sz="2400" dirty="0">
                <a:solidFill>
                  <a:schemeClr val="tx1"/>
                </a:solidFill>
                <a:latin typeface="Calibri" panose="020F0502020204030204" pitchFamily="34" charset="0"/>
              </a:rPr>
              <a:t>99215: 40-54 minutes</a:t>
            </a:r>
          </a:p>
          <a:p>
            <a:pPr marL="530352" lvl="1" indent="0">
              <a:buNone/>
            </a:pPr>
            <a:endParaRPr lang="en-US" dirty="0"/>
          </a:p>
          <a:p>
            <a:endParaRPr lang="en-US" dirty="0"/>
          </a:p>
        </p:txBody>
      </p:sp>
    </p:spTree>
    <p:extLst>
      <p:ext uri="{BB962C8B-B14F-4D97-AF65-F5344CB8AC3E}">
        <p14:creationId xmlns:p14="http://schemas.microsoft.com/office/powerpoint/2010/main" val="1505693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9382"/>
            <a:ext cx="8596668" cy="1320800"/>
          </a:xfrm>
        </p:spPr>
        <p:txBody>
          <a:bodyPr>
            <a:noAutofit/>
          </a:bodyPr>
          <a:lstStyle/>
          <a:p>
            <a:r>
              <a:rPr lang="en-US" b="1" dirty="0" smtClean="0">
                <a:latin typeface="Calibri" panose="020F0502020204030204" pitchFamily="34" charset="0"/>
              </a:rPr>
              <a:t>Time Redefined</a:t>
            </a:r>
            <a:r>
              <a:rPr lang="en-US" b="1" dirty="0">
                <a:latin typeface="Calibri" panose="020F0502020204030204" pitchFamily="34" charset="0"/>
              </a:rPr>
              <a:t/>
            </a:r>
            <a:br>
              <a:rPr lang="en-US" b="1" dirty="0">
                <a:latin typeface="Calibri" panose="020F0502020204030204" pitchFamily="34" charset="0"/>
              </a:rPr>
            </a:br>
            <a:r>
              <a:rPr lang="en-US" b="1" dirty="0" smtClean="0">
                <a:latin typeface="Calibri" panose="020F0502020204030204" pitchFamily="34" charset="0"/>
              </a:rPr>
              <a:t/>
            </a:r>
            <a:br>
              <a:rPr lang="en-US" b="1" dirty="0" smtClean="0">
                <a:latin typeface="Calibri" panose="020F0502020204030204" pitchFamily="34" charset="0"/>
              </a:rPr>
            </a:br>
            <a:endParaRPr lang="en-US" b="1" dirty="0">
              <a:latin typeface="Calibri" panose="020F0502020204030204" pitchFamily="34" charset="0"/>
            </a:endParaRPr>
          </a:p>
        </p:txBody>
      </p:sp>
      <p:sp>
        <p:nvSpPr>
          <p:cNvPr id="3" name="Content Placeholder 2"/>
          <p:cNvSpPr>
            <a:spLocks noGrp="1"/>
          </p:cNvSpPr>
          <p:nvPr>
            <p:ph idx="1"/>
          </p:nvPr>
        </p:nvSpPr>
        <p:spPr>
          <a:xfrm>
            <a:off x="677334" y="909782"/>
            <a:ext cx="10312400" cy="5752275"/>
          </a:xfrm>
        </p:spPr>
        <p:txBody>
          <a:bodyPr>
            <a:noAutofit/>
          </a:bodyPr>
          <a:lstStyle/>
          <a:p>
            <a:r>
              <a:rPr lang="en-US" sz="2800" dirty="0" smtClean="0">
                <a:solidFill>
                  <a:schemeClr val="tx1"/>
                </a:solidFill>
                <a:latin typeface="Calibri" panose="020F0502020204030204" pitchFamily="34" charset="0"/>
              </a:rPr>
              <a:t>Face-to-face time to total time spent on the day of the encounter</a:t>
            </a:r>
          </a:p>
          <a:p>
            <a:r>
              <a:rPr lang="en-US" sz="2800" dirty="0" smtClean="0">
                <a:solidFill>
                  <a:schemeClr val="tx1"/>
                </a:solidFill>
                <a:latin typeface="Calibri" panose="020F0502020204030204" pitchFamily="34" charset="0"/>
              </a:rPr>
              <a:t>Will help to clarify when more than one provider is involved</a:t>
            </a:r>
          </a:p>
          <a:p>
            <a:r>
              <a:rPr lang="en-US" sz="2800" dirty="0" smtClean="0">
                <a:solidFill>
                  <a:schemeClr val="tx1"/>
                </a:solidFill>
                <a:latin typeface="Calibri" panose="020F0502020204030204" pitchFamily="34" charset="0"/>
              </a:rPr>
              <a:t>Total time will include:</a:t>
            </a:r>
          </a:p>
          <a:p>
            <a:pPr lvl="1">
              <a:buFont typeface="Courier New" panose="02070309020205020404" pitchFamily="49" charset="0"/>
              <a:buChar char="o"/>
            </a:pPr>
            <a:r>
              <a:rPr lang="en-US" sz="2800" i="0" dirty="0" smtClean="0">
                <a:solidFill>
                  <a:schemeClr val="tx1"/>
                </a:solidFill>
                <a:latin typeface="Calibri" panose="020F0502020204030204" pitchFamily="34" charset="0"/>
              </a:rPr>
              <a:t>Preparing to see the patient (review of tests, prior medical visits)</a:t>
            </a:r>
          </a:p>
          <a:p>
            <a:pPr lvl="1">
              <a:buFont typeface="Courier New" panose="02070309020205020404" pitchFamily="49" charset="0"/>
              <a:buChar char="o"/>
            </a:pPr>
            <a:r>
              <a:rPr lang="en-US" sz="2800" i="0" dirty="0" smtClean="0">
                <a:solidFill>
                  <a:schemeClr val="tx1"/>
                </a:solidFill>
                <a:latin typeface="Calibri" panose="020F0502020204030204" pitchFamily="34" charset="0"/>
              </a:rPr>
              <a:t>Obtaining and/or reviewing separately obtained history (established patient)</a:t>
            </a:r>
          </a:p>
          <a:p>
            <a:pPr lvl="1">
              <a:buFont typeface="Courier New" panose="02070309020205020404" pitchFamily="49" charset="0"/>
              <a:buChar char="o"/>
            </a:pPr>
            <a:r>
              <a:rPr lang="en-US" sz="2800" i="0" dirty="0" smtClean="0">
                <a:solidFill>
                  <a:schemeClr val="tx1"/>
                </a:solidFill>
                <a:latin typeface="Calibri" panose="020F0502020204030204" pitchFamily="34" charset="0"/>
              </a:rPr>
              <a:t>Performing the medically appropriate exam and/or evaluation</a:t>
            </a:r>
          </a:p>
          <a:p>
            <a:pPr lvl="1">
              <a:buFont typeface="Courier New" panose="02070309020205020404" pitchFamily="49" charset="0"/>
              <a:buChar char="o"/>
            </a:pPr>
            <a:r>
              <a:rPr lang="en-US" sz="2800" i="0" dirty="0" smtClean="0">
                <a:solidFill>
                  <a:schemeClr val="tx1"/>
                </a:solidFill>
                <a:latin typeface="Calibri" panose="020F0502020204030204" pitchFamily="34" charset="0"/>
              </a:rPr>
              <a:t>Interpreting results and/or communicating results to the patient/family/caregiver</a:t>
            </a:r>
          </a:p>
          <a:p>
            <a:pPr lvl="1">
              <a:buFont typeface="Courier New" panose="02070309020205020404" pitchFamily="49" charset="0"/>
              <a:buChar char="o"/>
            </a:pPr>
            <a:r>
              <a:rPr lang="en-US" sz="2800" i="0" dirty="0" smtClean="0">
                <a:solidFill>
                  <a:schemeClr val="tx1"/>
                </a:solidFill>
                <a:latin typeface="Calibri" panose="020F0502020204030204" pitchFamily="34" charset="0"/>
              </a:rPr>
              <a:t>Care coordination (not separately reported)</a:t>
            </a:r>
          </a:p>
        </p:txBody>
      </p:sp>
    </p:spTree>
    <p:extLst>
      <p:ext uri="{BB962C8B-B14F-4D97-AF65-F5344CB8AC3E}">
        <p14:creationId xmlns:p14="http://schemas.microsoft.com/office/powerpoint/2010/main" val="3583100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34771"/>
            <a:ext cx="8596668" cy="803564"/>
          </a:xfrm>
        </p:spPr>
        <p:txBody>
          <a:bodyPr/>
          <a:lstStyle/>
          <a:p>
            <a:r>
              <a:rPr lang="en-US" b="1" dirty="0" smtClean="0">
                <a:latin typeface="Calibri" panose="020F0502020204030204" pitchFamily="34" charset="0"/>
              </a:rPr>
              <a:t>MDM Updates</a:t>
            </a:r>
            <a:endParaRPr lang="en-US" b="1" dirty="0">
              <a:latin typeface="Calibri" panose="020F0502020204030204" pitchFamily="34" charset="0"/>
            </a:endParaRPr>
          </a:p>
        </p:txBody>
      </p:sp>
      <p:sp>
        <p:nvSpPr>
          <p:cNvPr id="3" name="Content Placeholder 2"/>
          <p:cNvSpPr>
            <a:spLocks noGrp="1"/>
          </p:cNvSpPr>
          <p:nvPr>
            <p:ph idx="1"/>
          </p:nvPr>
        </p:nvSpPr>
        <p:spPr>
          <a:xfrm>
            <a:off x="677334" y="792537"/>
            <a:ext cx="9325082" cy="5467737"/>
          </a:xfrm>
        </p:spPr>
        <p:txBody>
          <a:bodyPr>
            <a:noAutofit/>
          </a:bodyPr>
          <a:lstStyle/>
          <a:p>
            <a:r>
              <a:rPr lang="en-US" sz="2400" dirty="0">
                <a:solidFill>
                  <a:schemeClr val="tx1"/>
                </a:solidFill>
                <a:latin typeface="Calibri" panose="020F0502020204030204" pitchFamily="34" charset="0"/>
              </a:rPr>
              <a:t>Revision of MDM definitions </a:t>
            </a:r>
          </a:p>
          <a:p>
            <a:r>
              <a:rPr lang="en-US" sz="2400" dirty="0">
                <a:solidFill>
                  <a:schemeClr val="tx1"/>
                </a:solidFill>
                <a:latin typeface="Calibri" panose="020F0502020204030204" pitchFamily="34" charset="0"/>
              </a:rPr>
              <a:t>Number and Complexity of Problems Addressed </a:t>
            </a:r>
          </a:p>
          <a:p>
            <a:r>
              <a:rPr lang="en-US" sz="2400" dirty="0">
                <a:solidFill>
                  <a:schemeClr val="tx1"/>
                </a:solidFill>
                <a:latin typeface="Calibri" panose="020F0502020204030204" pitchFamily="34" charset="0"/>
              </a:rPr>
              <a:t>Amount and/or Complexity of Data to be Reviewed and Analyzed </a:t>
            </a:r>
          </a:p>
          <a:p>
            <a:r>
              <a:rPr lang="en-US" sz="2400" dirty="0">
                <a:solidFill>
                  <a:schemeClr val="tx1"/>
                </a:solidFill>
                <a:latin typeface="Calibri" panose="020F0502020204030204" pitchFamily="34" charset="0"/>
              </a:rPr>
              <a:t>Risk of Complications and/or Morbidity or Mortality of Patient Management </a:t>
            </a:r>
          </a:p>
          <a:p>
            <a:r>
              <a:rPr lang="en-US" sz="2400" dirty="0">
                <a:solidFill>
                  <a:schemeClr val="tx1"/>
                </a:solidFill>
                <a:latin typeface="Calibri" panose="020F0502020204030204" pitchFamily="34" charset="0"/>
              </a:rPr>
              <a:t>There will be a new table for calculating medical decision-making</a:t>
            </a:r>
          </a:p>
          <a:p>
            <a:pPr lvl="1">
              <a:buFont typeface="Courier New" panose="02070309020205020404" pitchFamily="49" charset="0"/>
              <a:buChar char="o"/>
            </a:pPr>
            <a:r>
              <a:rPr lang="en-US" sz="2400" dirty="0">
                <a:solidFill>
                  <a:schemeClr val="tx1"/>
                </a:solidFill>
                <a:latin typeface="Calibri" panose="020F0502020204030204" pitchFamily="34" charset="0"/>
              </a:rPr>
              <a:t>“Number of diagnosis or management options” will become “Number and complexity of problems addressed”</a:t>
            </a:r>
          </a:p>
          <a:p>
            <a:pPr lvl="1">
              <a:buFont typeface="Courier New" panose="02070309020205020404" pitchFamily="49" charset="0"/>
              <a:buChar char="o"/>
            </a:pPr>
            <a:r>
              <a:rPr lang="en-US" sz="2400" dirty="0">
                <a:solidFill>
                  <a:schemeClr val="tx1"/>
                </a:solidFill>
                <a:latin typeface="Calibri" panose="020F0502020204030204" pitchFamily="34" charset="0"/>
              </a:rPr>
              <a:t>“Amount and/or complexity of data to be reviewed” will become “Amount and/or complexity of data to be reviewed and analyzed”</a:t>
            </a:r>
          </a:p>
          <a:p>
            <a:pPr lvl="1">
              <a:buFont typeface="Courier New" panose="02070309020205020404" pitchFamily="49" charset="0"/>
              <a:buChar char="o"/>
            </a:pPr>
            <a:r>
              <a:rPr lang="en-US" sz="2400" dirty="0">
                <a:solidFill>
                  <a:schemeClr val="tx1"/>
                </a:solidFill>
                <a:latin typeface="Calibri" panose="020F0502020204030204" pitchFamily="34" charset="0"/>
              </a:rPr>
              <a:t>“Risk of complications and/or morbidity or mortality” will become “Risk of complications and/or morbidity or mortality of patient </a:t>
            </a:r>
            <a:r>
              <a:rPr lang="en-US" sz="2400" dirty="0" smtClean="0">
                <a:solidFill>
                  <a:schemeClr val="tx1"/>
                </a:solidFill>
                <a:latin typeface="Calibri" panose="020F0502020204030204" pitchFamily="34" charset="0"/>
              </a:rPr>
              <a:t>management</a:t>
            </a:r>
            <a:r>
              <a:rPr lang="en-US" sz="2400" dirty="0">
                <a:solidFill>
                  <a:schemeClr val="tx1"/>
                </a:solidFill>
                <a:latin typeface="Calibri" panose="020F0502020204030204" pitchFamily="34" charset="0"/>
              </a:rPr>
              <a:t>”</a:t>
            </a:r>
          </a:p>
          <a:p>
            <a:endParaRPr lang="en-US" sz="2000" dirty="0">
              <a:latin typeface="Calibri" panose="020F0502020204030204" pitchFamily="34" charset="0"/>
            </a:endParaRPr>
          </a:p>
        </p:txBody>
      </p:sp>
    </p:spTree>
    <p:extLst>
      <p:ext uri="{BB962C8B-B14F-4D97-AF65-F5344CB8AC3E}">
        <p14:creationId xmlns:p14="http://schemas.microsoft.com/office/powerpoint/2010/main" val="1481489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12515</TotalTime>
  <Words>2546</Words>
  <Application>Microsoft Office PowerPoint</Application>
  <PresentationFormat>Widescreen</PresentationFormat>
  <Paragraphs>180</Paragraphs>
  <Slides>23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Courier New</vt:lpstr>
      <vt:lpstr>Noto Sans Symbols</vt:lpstr>
      <vt:lpstr>Trebuchet MS</vt:lpstr>
      <vt:lpstr>Wingdings</vt:lpstr>
      <vt:lpstr>Wingdings 3</vt:lpstr>
      <vt:lpstr>Facet</vt:lpstr>
      <vt:lpstr>  Coding and Billing 2021  E/M Knowledge Assessment &amp;  Massachusetts Legislative Updates</vt:lpstr>
      <vt:lpstr>Agenda  </vt:lpstr>
      <vt:lpstr>Welcome 2021 Coding and Billing</vt:lpstr>
      <vt:lpstr>Evaluation and Management (E/M) Updates – Knowledge Assessment</vt:lpstr>
      <vt:lpstr>7 Tips To Better Support New E/M Leveling</vt:lpstr>
      <vt:lpstr>Overview of Changes</vt:lpstr>
      <vt:lpstr>Visit Time Range Updates</vt:lpstr>
      <vt:lpstr>Time Redefined  </vt:lpstr>
      <vt:lpstr>MDM Updates</vt:lpstr>
      <vt:lpstr>Documentation Examples Primary Care</vt:lpstr>
      <vt:lpstr>Documentation Examples Asthma &amp; Allergy</vt:lpstr>
      <vt:lpstr>Prolong Service Code</vt:lpstr>
      <vt:lpstr>Telehealth Documentation Examples</vt:lpstr>
      <vt:lpstr>Telehealth Exam Components Capture</vt:lpstr>
      <vt:lpstr>Patient Experience Survey Review</vt:lpstr>
      <vt:lpstr>Patient Experience Survey Review (continued)</vt:lpstr>
      <vt:lpstr>Patient Experience Survey Review (continued)</vt:lpstr>
      <vt:lpstr>Out of State Licensing Guidance </vt:lpstr>
      <vt:lpstr>Our Recommendations </vt:lpstr>
      <vt:lpstr>Massachusetts Legislative Bill Signed 1/1/2021</vt:lpstr>
      <vt:lpstr>Massachusetts Legislative Bill (continued)</vt:lpstr>
      <vt:lpstr>COVID 19 Vaccine &amp; Testing Updates</vt:lpstr>
      <vt:lpstr>NEPHO Coding Support</vt:lpstr>
    </vt:vector>
  </TitlesOfParts>
  <Company>Lahey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Adjustment Coding Capture Team Effort</dc:title>
  <dc:creator>Bromley, Shawn Maria</dc:creator>
  <cp:lastModifiedBy>Bromley, Shawn Maria</cp:lastModifiedBy>
  <cp:revision>107</cp:revision>
  <cp:lastPrinted>2020-11-03T18:51:13Z</cp:lastPrinted>
  <dcterms:created xsi:type="dcterms:W3CDTF">2020-03-11T14:35:45Z</dcterms:created>
  <dcterms:modified xsi:type="dcterms:W3CDTF">2021-01-13T16:20:56Z</dcterms:modified>
</cp:coreProperties>
</file>