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52" d="100"/>
          <a:sy n="52" d="100"/>
        </p:scale>
        <p:origin x="12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39794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59731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6063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44637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1515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82992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0163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9063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15042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3783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49C46-6012-4286-B224-E31363315BE7}"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93434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F49C46-6012-4286-B224-E31363315BE7}"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4081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F49C46-6012-4286-B224-E31363315BE7}"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7385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49C46-6012-4286-B224-E31363315BE7}"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81393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F49C46-6012-4286-B224-E31363315BE7}"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2498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
        <p:nvSpPr>
          <p:cNvPr id="5" name="Date Placeholder 4"/>
          <p:cNvSpPr>
            <a:spLocks noGrp="1"/>
          </p:cNvSpPr>
          <p:nvPr>
            <p:ph type="dt" sz="half" idx="10"/>
          </p:nvPr>
        </p:nvSpPr>
        <p:spPr/>
        <p:txBody>
          <a:bodyPr/>
          <a:lstStyle/>
          <a:p>
            <a:fld id="{6EF49C46-6012-4286-B224-E31363315BE7}" type="datetimeFigureOut">
              <a:rPr lang="en-US" smtClean="0"/>
              <a:t>3/9/2021</a:t>
            </a:fld>
            <a:endParaRPr lang="en-US"/>
          </a:p>
        </p:txBody>
      </p:sp>
    </p:spTree>
    <p:extLst>
      <p:ext uri="{BB962C8B-B14F-4D97-AF65-F5344CB8AC3E}">
        <p14:creationId xmlns:p14="http://schemas.microsoft.com/office/powerpoint/2010/main" val="305588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F49C46-6012-4286-B224-E31363315BE7}" type="datetimeFigureOut">
              <a:rPr lang="en-US" smtClean="0"/>
              <a:t>3/9/2021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E543FB-EAC3-497F-8C5B-F986A6B26808}" type="slidenum">
              <a:rPr lang="en-US" smtClean="0"/>
              <a:t>‹#›</a:t>
            </a:fld>
            <a:endParaRPr lang="en-US"/>
          </a:p>
        </p:txBody>
      </p:sp>
    </p:spTree>
    <p:extLst>
      <p:ext uri="{BB962C8B-B14F-4D97-AF65-F5344CB8AC3E}">
        <p14:creationId xmlns:p14="http://schemas.microsoft.com/office/powerpoint/2010/main" val="19416925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omestatehealth.com/content/dam/centene/home-state-health/pdfs/HSH_AWVGuide_HealthHistorySummary.pdf" TargetMode="External"/><Relationship Id="rId2" Type="http://schemas.openxmlformats.org/officeDocument/2006/relationships/hyperlink" Target="mailto:shawn.m.bromley@lahey.org" TargetMode="External"/><Relationship Id="rId1" Type="http://schemas.openxmlformats.org/officeDocument/2006/relationships/slideLayout" Target="../slideLayouts/slideLayout2.xml"/><Relationship Id="rId6" Type="http://schemas.openxmlformats.org/officeDocument/2006/relationships/hyperlink" Target="https://wellbox.care/why-conduct-annual-wellness-visits/" TargetMode="External"/><Relationship Id="rId5" Type="http://schemas.openxmlformats.org/officeDocument/2006/relationships/hyperlink" Target="https://www.medicare.gov/coverage/yearly-wellness-visits" TargetMode="External"/><Relationship Id="rId4" Type="http://schemas.openxmlformats.org/officeDocument/2006/relationships/hyperlink" Target="https://www.azcompletehealth.com/content/dam/centene/az-complete-health/pdf/provider/news_items/508_Annual%20Wellnes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431636"/>
            <a:ext cx="7766936" cy="2619200"/>
          </a:xfrm>
        </p:spPr>
        <p:txBody>
          <a:bodyPr/>
          <a:lstStyle/>
          <a:p>
            <a:pPr algn="l"/>
            <a:r>
              <a:rPr lang="en-US" b="1" dirty="0" smtClean="0">
                <a:latin typeface="Calibri" panose="020F0502020204030204" pitchFamily="34" charset="0"/>
              </a:rPr>
              <a:t>Annual Wellness Visits </a:t>
            </a:r>
            <a:br>
              <a:rPr lang="en-US" b="1" dirty="0" smtClean="0">
                <a:latin typeface="Calibri" panose="020F0502020204030204" pitchFamily="34" charset="0"/>
              </a:rPr>
            </a:br>
            <a:r>
              <a:rPr lang="en-US" b="1" dirty="0" smtClean="0">
                <a:latin typeface="Calibri" panose="020F0502020204030204" pitchFamily="34" charset="0"/>
              </a:rPr>
              <a:t>Coding and Billing Overview</a:t>
            </a:r>
            <a:endParaRPr lang="en-US" b="1" dirty="0">
              <a:latin typeface="Calibri" panose="020F0502020204030204" pitchFamily="34" charset="0"/>
            </a:endParaRPr>
          </a:p>
        </p:txBody>
      </p:sp>
      <p:sp>
        <p:nvSpPr>
          <p:cNvPr id="3" name="Subtitle 2"/>
          <p:cNvSpPr>
            <a:spLocks noGrp="1"/>
          </p:cNvSpPr>
          <p:nvPr>
            <p:ph type="subTitle" idx="1"/>
          </p:nvPr>
        </p:nvSpPr>
        <p:spPr>
          <a:xfrm>
            <a:off x="1507067" y="4050833"/>
            <a:ext cx="7766936" cy="1851203"/>
          </a:xfrm>
        </p:spPr>
        <p:txBody>
          <a:bodyPr>
            <a:normAutofit/>
          </a:bodyPr>
          <a:lstStyle/>
          <a:p>
            <a:pPr algn="l"/>
            <a:r>
              <a:rPr lang="en-US" sz="2400" b="1" dirty="0" smtClean="0">
                <a:solidFill>
                  <a:srgbClr val="002060"/>
                </a:solidFill>
                <a:latin typeface="Calibri" panose="020F0502020204030204" pitchFamily="34" charset="0"/>
              </a:rPr>
              <a:t>Shawn Bromley</a:t>
            </a:r>
          </a:p>
          <a:p>
            <a:pPr algn="l"/>
            <a:r>
              <a:rPr lang="en-US" sz="2400" b="1" dirty="0" smtClean="0">
                <a:solidFill>
                  <a:srgbClr val="002060"/>
                </a:solidFill>
                <a:latin typeface="Calibri" panose="020F0502020204030204" pitchFamily="34" charset="0"/>
              </a:rPr>
              <a:t>NEPHO</a:t>
            </a:r>
          </a:p>
          <a:p>
            <a:pPr algn="l"/>
            <a:r>
              <a:rPr lang="en-US" sz="2400" b="1" dirty="0" smtClean="0">
                <a:solidFill>
                  <a:srgbClr val="002060"/>
                </a:solidFill>
                <a:latin typeface="Calibri" panose="020F0502020204030204" pitchFamily="34" charset="0"/>
              </a:rPr>
              <a:t>Wednesday, March 17, 2021</a:t>
            </a:r>
            <a:endParaRPr lang="en-US" sz="2400" b="1" dirty="0">
              <a:solidFill>
                <a:srgbClr val="002060"/>
              </a:solidFill>
              <a:latin typeface="Calibri" panose="020F0502020204030204" pitchFamily="34" charset="0"/>
            </a:endParaRPr>
          </a:p>
        </p:txBody>
      </p:sp>
      <p:sp>
        <p:nvSpPr>
          <p:cNvPr id="4" name="Rectangle 3"/>
          <p:cNvSpPr/>
          <p:nvPr/>
        </p:nvSpPr>
        <p:spPr>
          <a:xfrm>
            <a:off x="1023257" y="5654370"/>
            <a:ext cx="9921551" cy="1015663"/>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2400" b="1" i="1" dirty="0">
                <a:solidFill>
                  <a:srgbClr val="FF0000"/>
                </a:solidFill>
                <a:ea typeface="Trebuchet MS"/>
                <a:cs typeface="Trebuchet MS"/>
                <a:sym typeface="Trebuchet MS"/>
              </a:rPr>
              <a:t>Disclaimer:</a:t>
            </a:r>
            <a:r>
              <a:rPr lang="en-US" sz="2400" i="1" dirty="0">
                <a:solidFill>
                  <a:srgbClr val="FF0000"/>
                </a:solidFill>
                <a:ea typeface="Trebuchet MS"/>
                <a:cs typeface="Trebuchet MS"/>
                <a:sym typeface="Trebuchet MS"/>
              </a:rPr>
              <a:t> </a:t>
            </a:r>
            <a:r>
              <a:rPr lang="en-US" i="1" dirty="0">
                <a:solidFill>
                  <a:schemeClr val="dk1"/>
                </a:solidFill>
                <a:ea typeface="Trebuchet MS"/>
                <a:cs typeface="Trebuchet MS"/>
                <a:sym typeface="Trebuchet MS"/>
              </a:rPr>
              <a:t>This presentation is offered as guidance to NEPHO providers and office administration. If you are a BILH employed practice please follow up with your practice Leadership on guidance reviewed during this presentation. </a:t>
            </a:r>
            <a:endParaRPr lang="en-US" dirty="0"/>
          </a:p>
        </p:txBody>
      </p:sp>
    </p:spTree>
    <p:extLst>
      <p:ext uri="{BB962C8B-B14F-4D97-AF65-F5344CB8AC3E}">
        <p14:creationId xmlns:p14="http://schemas.microsoft.com/office/powerpoint/2010/main" val="2248867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4729"/>
            <a:ext cx="8596668" cy="720436"/>
          </a:xfrm>
        </p:spPr>
        <p:txBody>
          <a:bodyPr/>
          <a:lstStyle/>
          <a:p>
            <a:r>
              <a:rPr lang="en-US" b="1" dirty="0" smtClean="0">
                <a:latin typeface="Calibri" panose="020F0502020204030204" pitchFamily="34" charset="0"/>
                <a:cs typeface="Calibri" panose="020F0502020204030204" pitchFamily="34" charset="0"/>
              </a:rPr>
              <a:t>Documentation Examples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794327"/>
            <a:ext cx="10119975" cy="5957455"/>
          </a:xfrm>
        </p:spPr>
        <p:txBody>
          <a:bodyPr>
            <a:normAutofit lnSpcReduction="10000"/>
          </a:bodyPr>
          <a:lstStyle/>
          <a:p>
            <a:pPr marL="0" indent="0">
              <a:buNone/>
            </a:pPr>
            <a:r>
              <a:rPr lang="en-US" dirty="0">
                <a:solidFill>
                  <a:schemeClr val="tx1"/>
                </a:solidFill>
                <a:latin typeface="Calibri" panose="020F0502020204030204" pitchFamily="34" charset="0"/>
                <a:cs typeface="Calibri" panose="020F0502020204030204" pitchFamily="34" charset="0"/>
              </a:rPr>
              <a:t>The AWV is not a routine physical that some older adults may get periodically from their physician or other qualified non-physician practitioner. </a:t>
            </a:r>
            <a:r>
              <a:rPr lang="en-US" b="1" dirty="0">
                <a:solidFill>
                  <a:schemeClr val="tx1"/>
                </a:solidFill>
                <a:latin typeface="Calibri" panose="020F0502020204030204" pitchFamily="34" charset="0"/>
                <a:cs typeface="Calibri" panose="020F0502020204030204" pitchFamily="34" charset="0"/>
              </a:rPr>
              <a:t>Medicare does not cover routine physical examinations.</a:t>
            </a:r>
            <a:endParaRPr lang="en-US" dirty="0">
              <a:solidFill>
                <a:schemeClr val="tx1"/>
              </a:solidFill>
              <a:latin typeface="Calibri" panose="020F0502020204030204" pitchFamily="34" charset="0"/>
              <a:cs typeface="Calibri" panose="020F0502020204030204" pitchFamily="34" charset="0"/>
            </a:endParaRPr>
          </a:p>
          <a:p>
            <a:pPr marL="0" indent="0">
              <a:buNone/>
            </a:pPr>
            <a:r>
              <a:rPr lang="en-US" dirty="0">
                <a:solidFill>
                  <a:schemeClr val="tx1"/>
                </a:solidFill>
                <a:latin typeface="Calibri" panose="020F0502020204030204" pitchFamily="34" charset="0"/>
                <a:cs typeface="Calibri" panose="020F0502020204030204" pitchFamily="34" charset="0"/>
              </a:rPr>
              <a:t>Review of Health History </a:t>
            </a:r>
            <a:r>
              <a:rPr lang="en-US" dirty="0" smtClean="0">
                <a:solidFill>
                  <a:schemeClr val="tx1"/>
                </a:solidFill>
                <a:latin typeface="Calibri" panose="020F0502020204030204" pitchFamily="34" charset="0"/>
                <a:cs typeface="Calibri" panose="020F0502020204030204" pitchFamily="34" charset="0"/>
              </a:rPr>
              <a:t>Summary: Please </a:t>
            </a:r>
            <a:r>
              <a:rPr lang="en-US" dirty="0">
                <a:solidFill>
                  <a:schemeClr val="tx1"/>
                </a:solidFill>
                <a:latin typeface="Calibri" panose="020F0502020204030204" pitchFamily="34" charset="0"/>
                <a:cs typeface="Calibri" panose="020F0502020204030204" pitchFamily="34" charset="0"/>
              </a:rPr>
              <a:t>review this document prior to or during the Annual Wellness Visit and: </a:t>
            </a:r>
            <a:endParaRPr lang="en-US" dirty="0" smtClean="0">
              <a:solidFill>
                <a:schemeClr val="tx1"/>
              </a:solidFill>
              <a:latin typeface="Calibri" panose="020F0502020204030204" pitchFamily="34" charset="0"/>
              <a:cs typeface="Calibri" panose="020F0502020204030204" pitchFamily="34" charset="0"/>
            </a:endParaRPr>
          </a:p>
          <a:p>
            <a:pPr marL="400050" lvl="1" indent="0">
              <a:buNone/>
            </a:pPr>
            <a:r>
              <a:rPr lang="en-US" sz="1800" dirty="0" smtClean="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Review and address all present conditions </a:t>
            </a:r>
            <a:endParaRPr lang="en-US" sz="1800" dirty="0" smtClean="0">
              <a:solidFill>
                <a:schemeClr val="tx1"/>
              </a:solidFill>
              <a:latin typeface="Calibri" panose="020F0502020204030204" pitchFamily="34" charset="0"/>
              <a:cs typeface="Calibri" panose="020F0502020204030204" pitchFamily="34" charset="0"/>
            </a:endParaRPr>
          </a:p>
          <a:p>
            <a:pPr marL="400050" lvl="1" indent="0">
              <a:buNone/>
            </a:pPr>
            <a:r>
              <a:rPr lang="en-US" sz="1800" dirty="0" smtClean="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Verify all conditions, medications, DME, injections/infusions </a:t>
            </a:r>
            <a:endParaRPr lang="en-US" sz="1800" dirty="0" smtClean="0">
              <a:solidFill>
                <a:schemeClr val="tx1"/>
              </a:solidFill>
              <a:latin typeface="Calibri" panose="020F0502020204030204" pitchFamily="34" charset="0"/>
              <a:cs typeface="Calibri" panose="020F0502020204030204" pitchFamily="34" charset="0"/>
            </a:endParaRPr>
          </a:p>
          <a:p>
            <a:pPr marL="400050" lvl="1" indent="0">
              <a:buNone/>
            </a:pPr>
            <a:r>
              <a:rPr lang="en-US" sz="1800" dirty="0" smtClean="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Rule out any suspected conditions or address them </a:t>
            </a:r>
            <a:endParaRPr lang="en-US" sz="1800" dirty="0" smtClean="0">
              <a:solidFill>
                <a:schemeClr val="tx1"/>
              </a:solidFill>
              <a:latin typeface="Calibri" panose="020F0502020204030204" pitchFamily="34" charset="0"/>
              <a:cs typeface="Calibri" panose="020F0502020204030204" pitchFamily="34" charset="0"/>
            </a:endParaRPr>
          </a:p>
          <a:p>
            <a:pPr marL="0" indent="0">
              <a:buNone/>
            </a:pPr>
            <a:r>
              <a:rPr lang="en-US" b="1" dirty="0" smtClean="0">
                <a:solidFill>
                  <a:schemeClr val="tx1"/>
                </a:solidFill>
                <a:latin typeface="Calibri" panose="020F0502020204030204" pitchFamily="34" charset="0"/>
                <a:cs typeface="Calibri" panose="020F0502020204030204" pitchFamily="34" charset="0"/>
              </a:rPr>
              <a:t>Example:</a:t>
            </a:r>
            <a:r>
              <a:rPr lang="en-US" dirty="0" smtClean="0">
                <a:solidFill>
                  <a:schemeClr val="tx1"/>
                </a:solidFill>
                <a:latin typeface="Calibri" panose="020F0502020204030204" pitchFamily="34" charset="0"/>
                <a:cs typeface="Calibri" panose="020F0502020204030204" pitchFamily="34" charset="0"/>
              </a:rPr>
              <a:t> Patient </a:t>
            </a:r>
            <a:r>
              <a:rPr lang="en-US" dirty="0">
                <a:solidFill>
                  <a:schemeClr val="tx1"/>
                </a:solidFill>
                <a:latin typeface="Calibri" panose="020F0502020204030204" pitchFamily="34" charset="0"/>
                <a:cs typeface="Calibri" panose="020F0502020204030204" pitchFamily="34" charset="0"/>
              </a:rPr>
              <a:t>is suspected to have GI condition due to previous gastrostomy </a:t>
            </a:r>
            <a:r>
              <a:rPr lang="en-US" dirty="0" smtClean="0">
                <a:solidFill>
                  <a:schemeClr val="tx1"/>
                </a:solidFill>
                <a:latin typeface="Calibri" panose="020F0502020204030204" pitchFamily="34" charset="0"/>
                <a:cs typeface="Calibri" panose="020F0502020204030204" pitchFamily="34" charset="0"/>
              </a:rPr>
              <a:t>procedure. </a:t>
            </a:r>
            <a:r>
              <a:rPr lang="en-US" dirty="0">
                <a:solidFill>
                  <a:schemeClr val="tx1"/>
                </a:solidFill>
                <a:latin typeface="Calibri" panose="020F0502020204030204" pitchFamily="34" charset="0"/>
                <a:cs typeface="Calibri" panose="020F0502020204030204" pitchFamily="34" charset="0"/>
              </a:rPr>
              <a:t>Reviewed history and confirmed with </a:t>
            </a:r>
            <a:r>
              <a:rPr lang="en-US" dirty="0" smtClean="0">
                <a:solidFill>
                  <a:schemeClr val="tx1"/>
                </a:solidFill>
                <a:latin typeface="Calibri" panose="020F0502020204030204" pitchFamily="34" charset="0"/>
                <a:cs typeface="Calibri" panose="020F0502020204030204" pitchFamily="34" charset="0"/>
              </a:rPr>
              <a:t>patient </a:t>
            </a:r>
            <a:r>
              <a:rPr lang="en-US" dirty="0">
                <a:solidFill>
                  <a:schemeClr val="tx1"/>
                </a:solidFill>
                <a:latin typeface="Calibri" panose="020F0502020204030204" pitchFamily="34" charset="0"/>
                <a:cs typeface="Calibri" panose="020F0502020204030204" pitchFamily="34" charset="0"/>
              </a:rPr>
              <a:t>this is no longer an active problem</a:t>
            </a:r>
            <a:r>
              <a:rPr lang="en-US" dirty="0" smtClean="0">
                <a:solidFill>
                  <a:schemeClr val="tx1"/>
                </a:solidFill>
                <a:latin typeface="Calibri" panose="020F0502020204030204" pitchFamily="34" charset="0"/>
                <a:cs typeface="Calibri" panose="020F0502020204030204" pitchFamily="34" charset="0"/>
              </a:rPr>
              <a:t>.</a:t>
            </a:r>
          </a:p>
          <a:p>
            <a:pPr marL="0" indent="0">
              <a:buNone/>
            </a:pPr>
            <a:r>
              <a:rPr lang="en-US" dirty="0">
                <a:solidFill>
                  <a:schemeClr val="tx1"/>
                </a:solidFill>
                <a:latin typeface="Calibri" panose="020F0502020204030204" pitchFamily="34" charset="0"/>
                <a:cs typeface="Calibri" panose="020F0502020204030204" pitchFamily="34" charset="0"/>
              </a:rPr>
              <a:t>Medical diagnoses for </a:t>
            </a:r>
            <a:r>
              <a:rPr lang="en-US" dirty="0" smtClean="0">
                <a:solidFill>
                  <a:schemeClr val="tx1"/>
                </a:solidFill>
                <a:latin typeface="Calibri" panose="020F0502020204030204" pitchFamily="34" charset="0"/>
                <a:cs typeface="Calibri" panose="020F0502020204030204" pitchFamily="34" charset="0"/>
              </a:rPr>
              <a:t>visit: </a:t>
            </a:r>
          </a:p>
          <a:p>
            <a:pPr marL="0" indent="0">
              <a:buNone/>
            </a:pP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Document and code to the highest specificity </a:t>
            </a:r>
            <a:endParaRPr lang="en-US" dirty="0" smtClean="0">
              <a:solidFill>
                <a:schemeClr val="tx1"/>
              </a:solidFill>
              <a:latin typeface="Calibri" panose="020F0502020204030204" pitchFamily="34" charset="0"/>
              <a:cs typeface="Calibri" panose="020F0502020204030204" pitchFamily="34" charset="0"/>
            </a:endParaRPr>
          </a:p>
          <a:p>
            <a:pPr marL="0" indent="0">
              <a:buNone/>
            </a:pPr>
            <a:r>
              <a:rPr lang="en-US" dirty="0" smtClean="0">
                <a:solidFill>
                  <a:schemeClr val="tx1"/>
                </a:solidFill>
                <a:latin typeface="Calibri" panose="020F0502020204030204" pitchFamily="34" charset="0"/>
                <a:cs typeface="Calibri" panose="020F0502020204030204" pitchFamily="34" charset="0"/>
              </a:rPr>
              <a:t>• </a:t>
            </a:r>
            <a:r>
              <a:rPr lang="en-US" dirty="0">
                <a:solidFill>
                  <a:schemeClr val="tx1"/>
                </a:solidFill>
                <a:latin typeface="Calibri" panose="020F0502020204030204" pitchFamily="34" charset="0"/>
                <a:cs typeface="Calibri" panose="020F0502020204030204" pitchFamily="34" charset="0"/>
              </a:rPr>
              <a:t>Document and code for all chronic conditions at least once annually </a:t>
            </a:r>
            <a:r>
              <a:rPr lang="en-US" dirty="0" smtClean="0">
                <a:solidFill>
                  <a:schemeClr val="tx1"/>
                </a:solidFill>
                <a:latin typeface="Calibri" panose="020F0502020204030204" pitchFamily="34" charset="0"/>
                <a:cs typeface="Calibri" panose="020F0502020204030204" pitchFamily="34" charset="0"/>
              </a:rPr>
              <a:t>(Even </a:t>
            </a:r>
            <a:r>
              <a:rPr lang="en-US" dirty="0">
                <a:solidFill>
                  <a:schemeClr val="tx1"/>
                </a:solidFill>
                <a:latin typeface="Calibri" panose="020F0502020204030204" pitchFamily="34" charset="0"/>
                <a:cs typeface="Calibri" panose="020F0502020204030204" pitchFamily="34" charset="0"/>
              </a:rPr>
              <a:t>if a condition is managed by a specialist, the condition should be listed with documentation of who is managing it and how it is being </a:t>
            </a:r>
            <a:r>
              <a:rPr lang="en-US" dirty="0" smtClean="0">
                <a:solidFill>
                  <a:schemeClr val="tx1"/>
                </a:solidFill>
                <a:latin typeface="Calibri" panose="020F0502020204030204" pitchFamily="34" charset="0"/>
                <a:cs typeface="Calibri" panose="020F0502020204030204" pitchFamily="34" charset="0"/>
              </a:rPr>
              <a:t>managed. A </a:t>
            </a:r>
            <a:r>
              <a:rPr lang="en-US" dirty="0">
                <a:solidFill>
                  <a:schemeClr val="tx1"/>
                </a:solidFill>
                <a:latin typeface="Calibri" panose="020F0502020204030204" pitchFamily="34" charset="0"/>
                <a:cs typeface="Calibri" panose="020F0502020204030204" pitchFamily="34" charset="0"/>
              </a:rPr>
              <a:t>review of mediations for chronic conditions is sufficient documentation to report the </a:t>
            </a:r>
            <a:r>
              <a:rPr lang="en-US" dirty="0" smtClean="0">
                <a:solidFill>
                  <a:schemeClr val="tx1"/>
                </a:solidFill>
                <a:latin typeface="Calibri" panose="020F0502020204030204" pitchFamily="34" charset="0"/>
                <a:cs typeface="Calibri" panose="020F0502020204030204" pitchFamily="34" charset="0"/>
              </a:rPr>
              <a:t>code. </a:t>
            </a:r>
            <a:r>
              <a:rPr lang="en-US" dirty="0">
                <a:solidFill>
                  <a:schemeClr val="tx1"/>
                </a:solidFill>
                <a:latin typeface="Calibri" panose="020F0502020204030204" pitchFamily="34" charset="0"/>
                <a:cs typeface="Calibri" panose="020F0502020204030204" pitchFamily="34" charset="0"/>
              </a:rPr>
              <a:t>Clearly document a causal link between the disease and the complication such as diabetic neuropathy versus neuropathy and </a:t>
            </a:r>
            <a:r>
              <a:rPr lang="en-US" dirty="0" smtClean="0">
                <a:solidFill>
                  <a:schemeClr val="tx1"/>
                </a:solidFill>
                <a:latin typeface="Calibri" panose="020F0502020204030204" pitchFamily="34" charset="0"/>
                <a:cs typeface="Calibri" panose="020F0502020204030204" pitchFamily="34" charset="0"/>
              </a:rPr>
              <a:t>diabetes.</a:t>
            </a:r>
          </a:p>
          <a:p>
            <a:pPr marL="0" indent="0">
              <a:buNone/>
            </a:pPr>
            <a:r>
              <a:rPr lang="en-US" b="1" dirty="0" smtClean="0">
                <a:solidFill>
                  <a:schemeClr val="tx1"/>
                </a:solidFill>
                <a:latin typeface="Calibri" panose="020F0502020204030204" pitchFamily="34" charset="0"/>
                <a:cs typeface="Calibri" panose="020F0502020204030204" pitchFamily="34" charset="0"/>
              </a:rPr>
              <a:t>Example:</a:t>
            </a:r>
            <a:r>
              <a:rPr lang="en-US" dirty="0" smtClean="0">
                <a:solidFill>
                  <a:schemeClr val="tx1"/>
                </a:solidFill>
                <a:latin typeface="Calibri" panose="020F0502020204030204" pitchFamily="34" charset="0"/>
                <a:cs typeface="Calibri" panose="020F0502020204030204" pitchFamily="34" charset="0"/>
              </a:rPr>
              <a:t> Confirm </a:t>
            </a:r>
            <a:r>
              <a:rPr lang="en-US" dirty="0">
                <a:solidFill>
                  <a:schemeClr val="tx1"/>
                </a:solidFill>
                <a:latin typeface="Calibri" panose="020F0502020204030204" pitchFamily="34" charset="0"/>
                <a:cs typeface="Calibri" panose="020F0502020204030204" pitchFamily="34" charset="0"/>
              </a:rPr>
              <a:t>acute or chronic condition </a:t>
            </a:r>
            <a:r>
              <a:rPr lang="en-US" dirty="0" smtClean="0">
                <a:solidFill>
                  <a:schemeClr val="tx1"/>
                </a:solidFill>
                <a:latin typeface="Calibri" panose="020F0502020204030204" pitchFamily="34" charset="0"/>
                <a:cs typeface="Calibri" panose="020F0502020204030204" pitchFamily="34" charset="0"/>
              </a:rPr>
              <a:t>status: Patient </a:t>
            </a:r>
            <a:r>
              <a:rPr lang="en-US" dirty="0">
                <a:solidFill>
                  <a:schemeClr val="tx1"/>
                </a:solidFill>
                <a:latin typeface="Calibri" panose="020F0502020204030204" pitchFamily="34" charset="0"/>
                <a:cs typeface="Calibri" panose="020F0502020204030204" pitchFamily="34" charset="0"/>
              </a:rPr>
              <a:t>has mild depressed bipolar I disorder, without psychotic </a:t>
            </a:r>
            <a:r>
              <a:rPr lang="en-US" dirty="0" smtClean="0">
                <a:solidFill>
                  <a:schemeClr val="tx1"/>
                </a:solidFill>
                <a:latin typeface="Calibri" panose="020F0502020204030204" pitchFamily="34" charset="0"/>
                <a:cs typeface="Calibri" panose="020F0502020204030204" pitchFamily="34" charset="0"/>
              </a:rPr>
              <a:t>features mild. (F31.41) Diabetes with neuropathy would code E11.42.</a:t>
            </a:r>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1500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545"/>
            <a:ext cx="8596668" cy="729673"/>
          </a:xfrm>
        </p:spPr>
        <p:txBody>
          <a:bodyPr/>
          <a:lstStyle/>
          <a:p>
            <a:r>
              <a:rPr lang="en-US" b="1" dirty="0" smtClean="0">
                <a:latin typeface="Calibri" panose="020F0502020204030204" pitchFamily="34" charset="0"/>
                <a:cs typeface="Calibri" panose="020F0502020204030204" pitchFamily="34" charset="0"/>
              </a:rPr>
              <a:t>E/M Billing During AWV</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701964"/>
            <a:ext cx="11283758" cy="6003636"/>
          </a:xfrm>
        </p:spPr>
        <p:txBody>
          <a:bodyPr>
            <a:noAutofit/>
          </a:bodyPr>
          <a:lstStyle/>
          <a:p>
            <a:pPr marL="0" indent="0">
              <a:buNone/>
            </a:pPr>
            <a:r>
              <a:rPr lang="en-US" sz="2400" dirty="0">
                <a:solidFill>
                  <a:schemeClr val="tx1"/>
                </a:solidFill>
                <a:latin typeface="Calibri" panose="020F0502020204030204" pitchFamily="34" charset="0"/>
                <a:cs typeface="Calibri" panose="020F0502020204030204" pitchFamily="34" charset="0"/>
              </a:rPr>
              <a:t>In addition, if an insignificant issue or abnormality is discovered while performing the AWV and it does not require additional work, an E&amp;M code should not be reported with the AWV code. If both codes are reported, make sure that the documentation supports both services and that there are no overlapping components. </a:t>
            </a:r>
            <a:endParaRPr lang="en-US" sz="2400" dirty="0" smtClean="0">
              <a:solidFill>
                <a:schemeClr val="tx1"/>
              </a:solidFill>
              <a:latin typeface="Calibri" panose="020F0502020204030204" pitchFamily="34" charset="0"/>
              <a:cs typeface="Calibri" panose="020F0502020204030204" pitchFamily="34" charset="0"/>
            </a:endParaRPr>
          </a:p>
          <a:p>
            <a:pPr marL="0" indent="0">
              <a:buNone/>
            </a:pPr>
            <a:r>
              <a:rPr lang="en-US" sz="2400" dirty="0" smtClean="0">
                <a:solidFill>
                  <a:schemeClr val="tx1"/>
                </a:solidFill>
                <a:latin typeface="Calibri" panose="020F0502020204030204" pitchFamily="34" charset="0"/>
                <a:cs typeface="Calibri" panose="020F0502020204030204" pitchFamily="34" charset="0"/>
              </a:rPr>
              <a:t>The </a:t>
            </a:r>
            <a:r>
              <a:rPr lang="en-US" sz="2400" dirty="0">
                <a:solidFill>
                  <a:schemeClr val="tx1"/>
                </a:solidFill>
                <a:latin typeface="Calibri" panose="020F0502020204030204" pitchFamily="34" charset="0"/>
                <a:cs typeface="Calibri" panose="020F0502020204030204" pitchFamily="34" charset="0"/>
              </a:rPr>
              <a:t>following are some helpful tips regarding claim submission when reporting an AWV: </a:t>
            </a:r>
            <a:endParaRPr lang="en-US" sz="2400" dirty="0" smtClean="0">
              <a:solidFill>
                <a:schemeClr val="tx1"/>
              </a:solidFill>
              <a:latin typeface="Calibri" panose="020F0502020204030204" pitchFamily="34" charset="0"/>
              <a:cs typeface="Calibri" panose="020F0502020204030204" pitchFamily="34" charset="0"/>
            </a:endParaRPr>
          </a:p>
          <a:p>
            <a:pPr marL="685800"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List </a:t>
            </a:r>
            <a:r>
              <a:rPr lang="en-US" sz="2400" dirty="0">
                <a:solidFill>
                  <a:schemeClr val="tx1"/>
                </a:solidFill>
                <a:latin typeface="Calibri" panose="020F0502020204030204" pitchFamily="34" charset="0"/>
                <a:cs typeface="Calibri" panose="020F0502020204030204" pitchFamily="34" charset="0"/>
              </a:rPr>
              <a:t>all chronic </a:t>
            </a:r>
            <a:r>
              <a:rPr lang="en-US" sz="2400" dirty="0" smtClean="0">
                <a:solidFill>
                  <a:schemeClr val="tx1"/>
                </a:solidFill>
                <a:latin typeface="Calibri" panose="020F0502020204030204" pitchFamily="34" charset="0"/>
                <a:cs typeface="Calibri" panose="020F0502020204030204" pitchFamily="34" charset="0"/>
              </a:rPr>
              <a:t>conditions. </a:t>
            </a:r>
          </a:p>
          <a:p>
            <a:pPr marL="685800"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When </a:t>
            </a:r>
            <a:r>
              <a:rPr lang="en-US" sz="2400" dirty="0">
                <a:solidFill>
                  <a:schemeClr val="tx1"/>
                </a:solidFill>
                <a:latin typeface="Calibri" panose="020F0502020204030204" pitchFamily="34" charset="0"/>
                <a:cs typeface="Calibri" panose="020F0502020204030204" pitchFamily="34" charset="0"/>
              </a:rPr>
              <a:t>using an E&amp;M code (CPT codes 99201-99215) for a sick visit with the AWV, use the diagnosis code(s) that represents the problem or abnormality to match the additional documentation in the medical record. </a:t>
            </a:r>
            <a:endParaRPr lang="en-US" sz="2400" dirty="0" smtClean="0">
              <a:solidFill>
                <a:schemeClr val="tx1"/>
              </a:solidFill>
              <a:latin typeface="Calibri" panose="020F0502020204030204" pitchFamily="34" charset="0"/>
              <a:cs typeface="Calibri" panose="020F0502020204030204" pitchFamily="34" charset="0"/>
            </a:endParaRPr>
          </a:p>
          <a:p>
            <a:pPr marL="685800"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Remember </a:t>
            </a:r>
            <a:r>
              <a:rPr lang="en-US" sz="2400" dirty="0">
                <a:solidFill>
                  <a:schemeClr val="tx1"/>
                </a:solidFill>
                <a:latin typeface="Calibri" panose="020F0502020204030204" pitchFamily="34" charset="0"/>
                <a:cs typeface="Calibri" panose="020F0502020204030204" pitchFamily="34" charset="0"/>
              </a:rPr>
              <a:t>to add modifier -25 to the E&amp;M code. </a:t>
            </a:r>
            <a:endParaRPr lang="en-US" sz="2400" dirty="0" smtClean="0">
              <a:solidFill>
                <a:schemeClr val="tx1"/>
              </a:solidFill>
              <a:latin typeface="Calibri" panose="020F0502020204030204" pitchFamily="34" charset="0"/>
              <a:cs typeface="Calibri" panose="020F0502020204030204" pitchFamily="34" charset="0"/>
            </a:endParaRPr>
          </a:p>
          <a:p>
            <a:pPr marL="0" indent="0">
              <a:buNone/>
            </a:pPr>
            <a:r>
              <a:rPr lang="en-US" sz="2400" b="1" dirty="0" smtClean="0">
                <a:solidFill>
                  <a:schemeClr val="tx1"/>
                </a:solidFill>
                <a:latin typeface="Calibri" panose="020F0502020204030204" pitchFamily="34" charset="0"/>
                <a:cs typeface="Calibri" panose="020F0502020204030204" pitchFamily="34" charset="0"/>
              </a:rPr>
              <a:t>Example:</a:t>
            </a:r>
            <a:r>
              <a:rPr lang="en-US" sz="2400" dirty="0" smtClean="0">
                <a:solidFill>
                  <a:schemeClr val="tx1"/>
                </a:solidFill>
                <a:latin typeface="Calibri" panose="020F0502020204030204" pitchFamily="34" charset="0"/>
                <a:cs typeface="Calibri" panose="020F0502020204030204" pitchFamily="34" charset="0"/>
              </a:rPr>
              <a:t> The patient comes in for AWV and it is discussed that they are experiencing severe abdominal pain after they workout. This has been happening for the last few months. The provider would code the subsequent AWV G0439 and will bill a 99213-25. The provider is also going to refer the patient to a Gastroenterologist.</a:t>
            </a:r>
            <a:endParaRPr lang="en-US"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052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0909"/>
            <a:ext cx="8596668" cy="618836"/>
          </a:xfrm>
        </p:spPr>
        <p:txBody>
          <a:bodyPr>
            <a:normAutofit fontScale="90000"/>
          </a:bodyPr>
          <a:lstStyle/>
          <a:p>
            <a:r>
              <a:rPr lang="en-US" b="1" dirty="0" smtClean="0">
                <a:latin typeface="Calibri" panose="020F0502020204030204" pitchFamily="34" charset="0"/>
                <a:cs typeface="Calibri" panose="020F0502020204030204" pitchFamily="34" charset="0"/>
              </a:rPr>
              <a:t>Chronic Condition Capture During AWV</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849745"/>
            <a:ext cx="9473430" cy="5892800"/>
          </a:xfrm>
        </p:spPr>
        <p:txBody>
          <a:bodyPr>
            <a:normAutofit fontScale="32500" lnSpcReduction="20000"/>
          </a:bodyPr>
          <a:lstStyle/>
          <a:p>
            <a:pPr fontAlgn="base"/>
            <a:r>
              <a:rPr lang="en-US" sz="5600" dirty="0">
                <a:solidFill>
                  <a:schemeClr val="tx1"/>
                </a:solidFill>
                <a:latin typeface="Calibri" panose="020F0502020204030204" pitchFamily="34" charset="0"/>
                <a:cs typeface="Calibri" panose="020F0502020204030204" pitchFamily="34" charset="0"/>
              </a:rPr>
              <a:t>One way to identify underlying patient risk is through the </a:t>
            </a:r>
            <a:r>
              <a:rPr lang="en-US" sz="5600" dirty="0" smtClean="0">
                <a:solidFill>
                  <a:schemeClr val="tx1"/>
                </a:solidFill>
                <a:latin typeface="Calibri" panose="020F0502020204030204" pitchFamily="34" charset="0"/>
                <a:cs typeface="Calibri" panose="020F0502020204030204" pitchFamily="34" charset="0"/>
              </a:rPr>
              <a:t>AWV. AWV </a:t>
            </a:r>
            <a:r>
              <a:rPr lang="en-US" sz="5600" dirty="0">
                <a:solidFill>
                  <a:schemeClr val="tx1"/>
                </a:solidFill>
                <a:latin typeface="Calibri" panose="020F0502020204030204" pitchFamily="34" charset="0"/>
                <a:cs typeface="Calibri" panose="020F0502020204030204" pitchFamily="34" charset="0"/>
              </a:rPr>
              <a:t>brings patients into the physician's office on a regular basis, where a provider can address any of the patients' chronic conditions and identify and monitor other at-risk conditions.</a:t>
            </a:r>
          </a:p>
          <a:p>
            <a:pPr fontAlgn="base"/>
            <a:r>
              <a:rPr lang="en-US" sz="5600" dirty="0">
                <a:solidFill>
                  <a:schemeClr val="tx1"/>
                </a:solidFill>
                <a:latin typeface="Calibri" panose="020F0502020204030204" pitchFamily="34" charset="0"/>
                <a:cs typeface="Calibri" panose="020F0502020204030204" pitchFamily="34" charset="0"/>
              </a:rPr>
              <a:t>Once patients come in for the AWV and their conditions are identified, it's important to accurately document that risk. </a:t>
            </a:r>
            <a:endParaRPr lang="en-US" sz="5600" dirty="0" smtClean="0">
              <a:solidFill>
                <a:schemeClr val="tx1"/>
              </a:solidFill>
              <a:latin typeface="Calibri" panose="020F0502020204030204" pitchFamily="34" charset="0"/>
              <a:cs typeface="Calibri" panose="020F0502020204030204" pitchFamily="34" charset="0"/>
            </a:endParaRPr>
          </a:p>
          <a:p>
            <a:pPr fontAlgn="base"/>
            <a:r>
              <a:rPr lang="en-US" sz="5600" dirty="0" smtClean="0">
                <a:solidFill>
                  <a:schemeClr val="tx1"/>
                </a:solidFill>
                <a:latin typeface="Calibri" panose="020F0502020204030204" pitchFamily="34" charset="0"/>
                <a:cs typeface="Calibri" panose="020F0502020204030204" pitchFamily="34" charset="0"/>
              </a:rPr>
              <a:t>Identify high risk patients to ensure chronic conditions are captured during AWV.</a:t>
            </a:r>
            <a:endParaRPr lang="en-US" sz="5600" dirty="0">
              <a:solidFill>
                <a:schemeClr val="tx1"/>
              </a:solidFill>
              <a:latin typeface="Calibri" panose="020F0502020204030204" pitchFamily="34" charset="0"/>
              <a:cs typeface="Calibri" panose="020F0502020204030204" pitchFamily="34" charset="0"/>
            </a:endParaRPr>
          </a:p>
          <a:p>
            <a:pPr fontAlgn="base"/>
            <a:r>
              <a:rPr lang="en-US" sz="5600" dirty="0" smtClean="0">
                <a:solidFill>
                  <a:schemeClr val="tx1"/>
                </a:solidFill>
                <a:latin typeface="Calibri" panose="020F0502020204030204" pitchFamily="34" charset="0"/>
                <a:cs typeface="Calibri" panose="020F0502020204030204" pitchFamily="34" charset="0"/>
              </a:rPr>
              <a:t>HCC </a:t>
            </a:r>
            <a:r>
              <a:rPr lang="en-US" sz="5600" dirty="0">
                <a:solidFill>
                  <a:schemeClr val="tx1"/>
                </a:solidFill>
                <a:latin typeface="Calibri" panose="020F0502020204030204" pitchFamily="34" charset="0"/>
                <a:cs typeface="Calibri" panose="020F0502020204030204" pitchFamily="34" charset="0"/>
              </a:rPr>
              <a:t>capture and AWVs are designed to be checked off on a yearly basis to support how Medicare calculates RAF scores for reimbursement. Each year's payment rates are based on the prior year's performance, and HCCs must be documented every year to contribute </a:t>
            </a:r>
            <a:r>
              <a:rPr lang="en-US" sz="5600" dirty="0" smtClean="0">
                <a:solidFill>
                  <a:schemeClr val="tx1"/>
                </a:solidFill>
                <a:latin typeface="Calibri" panose="020F0502020204030204" pitchFamily="34" charset="0"/>
                <a:cs typeface="Calibri" panose="020F0502020204030204" pitchFamily="34" charset="0"/>
              </a:rPr>
              <a:t>to the patient’s </a:t>
            </a:r>
            <a:r>
              <a:rPr lang="en-US" sz="5600" dirty="0">
                <a:solidFill>
                  <a:schemeClr val="tx1"/>
                </a:solidFill>
                <a:latin typeface="Calibri" panose="020F0502020204030204" pitchFamily="34" charset="0"/>
                <a:cs typeface="Calibri" panose="020F0502020204030204" pitchFamily="34" charset="0"/>
              </a:rPr>
              <a:t>total RAF.</a:t>
            </a:r>
          </a:p>
          <a:p>
            <a:pPr fontAlgn="base"/>
            <a:r>
              <a:rPr lang="en-US" sz="5600" dirty="0" smtClean="0">
                <a:solidFill>
                  <a:schemeClr val="tx1"/>
                </a:solidFill>
                <a:latin typeface="Calibri" panose="020F0502020204030204" pitchFamily="34" charset="0"/>
                <a:cs typeface="Calibri" panose="020F0502020204030204" pitchFamily="34" charset="0"/>
              </a:rPr>
              <a:t>The </a:t>
            </a:r>
            <a:r>
              <a:rPr lang="en-US" sz="5600" dirty="0">
                <a:solidFill>
                  <a:schemeClr val="tx1"/>
                </a:solidFill>
                <a:latin typeface="Calibri" panose="020F0502020204030204" pitchFamily="34" charset="0"/>
                <a:cs typeface="Calibri" panose="020F0502020204030204" pitchFamily="34" charset="0"/>
              </a:rPr>
              <a:t>focus is on enhancing patient care by consistently managing chronic </a:t>
            </a:r>
            <a:r>
              <a:rPr lang="en-US" sz="5600" dirty="0" smtClean="0">
                <a:solidFill>
                  <a:schemeClr val="tx1"/>
                </a:solidFill>
                <a:latin typeface="Calibri" panose="020F0502020204030204" pitchFamily="34" charset="0"/>
                <a:cs typeface="Calibri" panose="020F0502020204030204" pitchFamily="34" charset="0"/>
              </a:rPr>
              <a:t>conditions </a:t>
            </a:r>
            <a:r>
              <a:rPr lang="en-US" sz="5600" dirty="0">
                <a:solidFill>
                  <a:schemeClr val="tx1"/>
                </a:solidFill>
                <a:latin typeface="Calibri" panose="020F0502020204030204" pitchFamily="34" charset="0"/>
                <a:cs typeface="Calibri" panose="020F0502020204030204" pitchFamily="34" charset="0"/>
              </a:rPr>
              <a:t>and </a:t>
            </a:r>
            <a:r>
              <a:rPr lang="en-US" sz="5600" dirty="0" smtClean="0">
                <a:solidFill>
                  <a:schemeClr val="tx1"/>
                </a:solidFill>
                <a:latin typeface="Calibri" panose="020F0502020204030204" pitchFamily="34" charset="0"/>
                <a:cs typeface="Calibri" panose="020F0502020204030204" pitchFamily="34" charset="0"/>
              </a:rPr>
              <a:t>AWV capture proactively </a:t>
            </a:r>
            <a:r>
              <a:rPr lang="en-US" sz="5600" dirty="0">
                <a:solidFill>
                  <a:schemeClr val="tx1"/>
                </a:solidFill>
                <a:latin typeface="Calibri" panose="020F0502020204030204" pitchFamily="34" charset="0"/>
                <a:cs typeface="Calibri" panose="020F0502020204030204" pitchFamily="34" charset="0"/>
              </a:rPr>
              <a:t>identify </a:t>
            </a:r>
            <a:r>
              <a:rPr lang="en-US" sz="5600" dirty="0" smtClean="0">
                <a:solidFill>
                  <a:schemeClr val="tx1"/>
                </a:solidFill>
                <a:latin typeface="Calibri" panose="020F0502020204030204" pitchFamily="34" charset="0"/>
                <a:cs typeface="Calibri" panose="020F0502020204030204" pitchFamily="34" charset="0"/>
              </a:rPr>
              <a:t>the </a:t>
            </a:r>
            <a:r>
              <a:rPr lang="en-US" sz="5600" dirty="0">
                <a:solidFill>
                  <a:schemeClr val="tx1"/>
                </a:solidFill>
                <a:latin typeface="Calibri" panose="020F0502020204030204" pitchFamily="34" charset="0"/>
                <a:cs typeface="Calibri" panose="020F0502020204030204" pitchFamily="34" charset="0"/>
              </a:rPr>
              <a:t>highest risk patients within a population. </a:t>
            </a:r>
            <a:r>
              <a:rPr lang="en-US" sz="5600" dirty="0" smtClean="0">
                <a:solidFill>
                  <a:schemeClr val="tx1"/>
                </a:solidFill>
                <a:latin typeface="Calibri" panose="020F0502020204030204" pitchFamily="34" charset="0"/>
                <a:cs typeface="Calibri" panose="020F0502020204030204" pitchFamily="34" charset="0"/>
              </a:rPr>
              <a:t>AWVs help </a:t>
            </a:r>
            <a:r>
              <a:rPr lang="en-US" sz="5600" dirty="0">
                <a:solidFill>
                  <a:schemeClr val="tx1"/>
                </a:solidFill>
                <a:latin typeface="Calibri" panose="020F0502020204030204" pitchFamily="34" charset="0"/>
                <a:cs typeface="Calibri" panose="020F0502020204030204" pitchFamily="34" charset="0"/>
              </a:rPr>
              <a:t>providers prioritize patients based on the highest </a:t>
            </a:r>
            <a:r>
              <a:rPr lang="en-US" sz="5600" dirty="0" smtClean="0">
                <a:solidFill>
                  <a:schemeClr val="tx1"/>
                </a:solidFill>
                <a:latin typeface="Calibri" panose="020F0502020204030204" pitchFamily="34" charset="0"/>
                <a:cs typeface="Calibri" panose="020F0502020204030204" pitchFamily="34" charset="0"/>
              </a:rPr>
              <a:t>risk.</a:t>
            </a:r>
            <a:endParaRPr lang="en-US" sz="5600" dirty="0">
              <a:solidFill>
                <a:schemeClr val="tx1"/>
              </a:solidFill>
              <a:latin typeface="Calibri" panose="020F0502020204030204" pitchFamily="34" charset="0"/>
              <a:cs typeface="Calibri" panose="020F0502020204030204" pitchFamily="34" charset="0"/>
            </a:endParaRPr>
          </a:p>
          <a:p>
            <a:pPr fontAlgn="base"/>
            <a:r>
              <a:rPr lang="en-US" sz="5600" dirty="0" smtClean="0">
                <a:solidFill>
                  <a:schemeClr val="tx1"/>
                </a:solidFill>
                <a:latin typeface="Calibri" panose="020F0502020204030204" pitchFamily="34" charset="0"/>
                <a:cs typeface="Calibri" panose="020F0502020204030204" pitchFamily="34" charset="0"/>
              </a:rPr>
              <a:t>Monitoring </a:t>
            </a:r>
            <a:r>
              <a:rPr lang="en-US" sz="5600" dirty="0">
                <a:solidFill>
                  <a:schemeClr val="tx1"/>
                </a:solidFill>
                <a:latin typeface="Calibri" panose="020F0502020204030204" pitchFamily="34" charset="0"/>
                <a:cs typeface="Calibri" panose="020F0502020204030204" pitchFamily="34" charset="0"/>
              </a:rPr>
              <a:t>and managing patients with the highest disease burden </a:t>
            </a:r>
            <a:r>
              <a:rPr lang="en-US" sz="5600" dirty="0" smtClean="0">
                <a:solidFill>
                  <a:schemeClr val="tx1"/>
                </a:solidFill>
                <a:latin typeface="Calibri" panose="020F0502020204030204" pitchFamily="34" charset="0"/>
                <a:cs typeface="Calibri" panose="020F0502020204030204" pitchFamily="34" charset="0"/>
              </a:rPr>
              <a:t>can </a:t>
            </a:r>
            <a:r>
              <a:rPr lang="en-US" sz="5600" dirty="0">
                <a:solidFill>
                  <a:schemeClr val="tx1"/>
                </a:solidFill>
                <a:latin typeface="Calibri" panose="020F0502020204030204" pitchFamily="34" charset="0"/>
                <a:cs typeface="Calibri" panose="020F0502020204030204" pitchFamily="34" charset="0"/>
              </a:rPr>
              <a:t>drive </a:t>
            </a:r>
            <a:r>
              <a:rPr lang="en-US" sz="5600" dirty="0" smtClean="0">
                <a:solidFill>
                  <a:schemeClr val="tx1"/>
                </a:solidFill>
                <a:latin typeface="Calibri" panose="020F0502020204030204" pitchFamily="34" charset="0"/>
                <a:cs typeface="Calibri" panose="020F0502020204030204" pitchFamily="34" charset="0"/>
              </a:rPr>
              <a:t>value and quality. High </a:t>
            </a:r>
            <a:r>
              <a:rPr lang="en-US" sz="5600" dirty="0">
                <a:solidFill>
                  <a:schemeClr val="tx1"/>
                </a:solidFill>
                <a:latin typeface="Calibri" panose="020F0502020204030204" pitchFamily="34" charset="0"/>
                <a:cs typeface="Calibri" panose="020F0502020204030204" pitchFamily="34" charset="0"/>
              </a:rPr>
              <a:t>risk targeting reports </a:t>
            </a:r>
            <a:r>
              <a:rPr lang="en-US" sz="5600" dirty="0" smtClean="0">
                <a:solidFill>
                  <a:schemeClr val="tx1"/>
                </a:solidFill>
                <a:latin typeface="Calibri" panose="020F0502020204030204" pitchFamily="34" charset="0"/>
                <a:cs typeface="Calibri" panose="020F0502020204030204" pitchFamily="34" charset="0"/>
              </a:rPr>
              <a:t>help </a:t>
            </a:r>
            <a:r>
              <a:rPr lang="en-US" sz="5600" dirty="0">
                <a:solidFill>
                  <a:schemeClr val="tx1"/>
                </a:solidFill>
                <a:latin typeface="Calibri" panose="020F0502020204030204" pitchFamily="34" charset="0"/>
                <a:cs typeface="Calibri" panose="020F0502020204030204" pitchFamily="34" charset="0"/>
              </a:rPr>
              <a:t>providers identify and treat patients who may be missing diagnoses for chronic conditions</a:t>
            </a:r>
            <a:r>
              <a:rPr lang="en-US" sz="5600" dirty="0" smtClean="0">
                <a:solidFill>
                  <a:schemeClr val="tx1"/>
                </a:solidFill>
                <a:latin typeface="Calibri" panose="020F0502020204030204" pitchFamily="34" charset="0"/>
                <a:cs typeface="Calibri" panose="020F0502020204030204" pitchFamily="34" charset="0"/>
              </a:rPr>
              <a:t>.</a:t>
            </a:r>
          </a:p>
          <a:p>
            <a:pPr lvl="1" fontAlgn="base">
              <a:buFont typeface="Wingdings" panose="05000000000000000000" pitchFamily="2" charset="2"/>
              <a:buChar char="q"/>
            </a:pPr>
            <a:r>
              <a:rPr lang="en-US" sz="5400" b="1" dirty="0" smtClean="0">
                <a:solidFill>
                  <a:schemeClr val="tx1"/>
                </a:solidFill>
                <a:latin typeface="Calibri" panose="020F0502020204030204" pitchFamily="34" charset="0"/>
                <a:cs typeface="Calibri" panose="020F0502020204030204" pitchFamily="34" charset="0"/>
              </a:rPr>
              <a:t>Example:</a:t>
            </a:r>
            <a:r>
              <a:rPr lang="en-US" sz="5400" dirty="0" smtClean="0">
                <a:solidFill>
                  <a:schemeClr val="tx1"/>
                </a:solidFill>
                <a:latin typeface="Calibri" panose="020F0502020204030204" pitchFamily="34" charset="0"/>
                <a:cs typeface="Calibri" panose="020F0502020204030204" pitchFamily="34" charset="0"/>
              </a:rPr>
              <a:t> </a:t>
            </a:r>
            <a:r>
              <a:rPr lang="en-US" sz="5600" dirty="0" smtClean="0">
                <a:solidFill>
                  <a:schemeClr val="tx1"/>
                </a:solidFill>
                <a:latin typeface="Calibri" panose="020F0502020204030204" pitchFamily="34" charset="0"/>
                <a:cs typeface="Calibri" panose="020F0502020204030204" pitchFamily="34" charset="0"/>
              </a:rPr>
              <a:t>Identify patients </a:t>
            </a:r>
            <a:r>
              <a:rPr lang="en-US" sz="5600" dirty="0">
                <a:solidFill>
                  <a:schemeClr val="tx1"/>
                </a:solidFill>
                <a:latin typeface="Calibri" panose="020F0502020204030204" pitchFamily="34" charset="0"/>
                <a:cs typeface="Calibri" panose="020F0502020204030204" pitchFamily="34" charset="0"/>
              </a:rPr>
              <a:t>who are on oxygen but don't have any recorded conditions that would justify that treatment. </a:t>
            </a:r>
            <a:r>
              <a:rPr lang="en-US" sz="5600" dirty="0" smtClean="0">
                <a:solidFill>
                  <a:schemeClr val="tx1"/>
                </a:solidFill>
                <a:latin typeface="Calibri" panose="020F0502020204030204" pitchFamily="34" charset="0"/>
                <a:cs typeface="Calibri" panose="020F0502020204030204" pitchFamily="34" charset="0"/>
              </a:rPr>
              <a:t>With this type of </a:t>
            </a:r>
            <a:r>
              <a:rPr lang="en-US" sz="5600" dirty="0">
                <a:solidFill>
                  <a:schemeClr val="tx1"/>
                </a:solidFill>
                <a:latin typeface="Calibri" panose="020F0502020204030204" pitchFamily="34" charset="0"/>
                <a:cs typeface="Calibri" panose="020F0502020204030204" pitchFamily="34" charset="0"/>
              </a:rPr>
              <a:t>report, providers can prioritize outreach to these patients to schedule follow up visits as necessary to correctly diagnose and document care gaps</a:t>
            </a:r>
            <a:r>
              <a:rPr lang="en-US" sz="5600" dirty="0" smtClean="0">
                <a:solidFill>
                  <a:schemeClr val="tx1"/>
                </a:solidFill>
                <a:latin typeface="Calibri" panose="020F0502020204030204" pitchFamily="34" charset="0"/>
                <a:cs typeface="Calibri" panose="020F0502020204030204" pitchFamily="34" charset="0"/>
              </a:rPr>
              <a:t>.</a:t>
            </a:r>
          </a:p>
          <a:p>
            <a:pPr lvl="1" fontAlgn="base">
              <a:buFont typeface="Wingdings" panose="05000000000000000000" pitchFamily="2" charset="2"/>
              <a:buChar char="q"/>
            </a:pPr>
            <a:r>
              <a:rPr lang="en-US" sz="5600" b="1" dirty="0" smtClean="0">
                <a:solidFill>
                  <a:schemeClr val="tx1"/>
                </a:solidFill>
                <a:latin typeface="Calibri" panose="020F0502020204030204" pitchFamily="34" charset="0"/>
                <a:cs typeface="Calibri" panose="020F0502020204030204" pitchFamily="34" charset="0"/>
              </a:rPr>
              <a:t>Example: </a:t>
            </a:r>
            <a:r>
              <a:rPr lang="en-US" sz="5600" dirty="0" smtClean="0">
                <a:solidFill>
                  <a:schemeClr val="tx1"/>
                </a:solidFill>
                <a:latin typeface="Calibri" panose="020F0502020204030204" pitchFamily="34" charset="0"/>
                <a:cs typeface="Calibri" panose="020F0502020204030204" pitchFamily="34" charset="0"/>
              </a:rPr>
              <a:t>Identify patients who are diagnosed with diabetes type I and type II. Review patient encounters to ensure they are coded to the highest specificity.</a:t>
            </a:r>
            <a:endParaRPr lang="en-US" sz="5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898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304799"/>
            <a:ext cx="10270836" cy="535710"/>
          </a:xfrm>
        </p:spPr>
        <p:txBody>
          <a:bodyPr>
            <a:normAutofit/>
          </a:bodyPr>
          <a:lstStyle/>
          <a:p>
            <a:r>
              <a:rPr lang="en-US" sz="2800" b="1" dirty="0" smtClean="0">
                <a:latin typeface="Calibri" panose="020F0502020204030204" pitchFamily="34" charset="0"/>
                <a:cs typeface="Calibri" panose="020F0502020204030204" pitchFamily="34" charset="0"/>
              </a:rPr>
              <a:t>Practice Best Practice To Engage Patient on Scheduling AWV</a:t>
            </a:r>
            <a:endParaRPr lang="en-US" sz="2800" b="1" dirty="0">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4228043"/>
              </p:ext>
            </p:extLst>
          </p:nvPr>
        </p:nvGraphicFramePr>
        <p:xfrm>
          <a:off x="581890" y="840509"/>
          <a:ext cx="11277601" cy="5876132"/>
        </p:xfrm>
        <a:graphic>
          <a:graphicData uri="http://schemas.openxmlformats.org/drawingml/2006/table">
            <a:tbl>
              <a:tblPr/>
              <a:tblGrid>
                <a:gridCol w="11277601">
                  <a:extLst>
                    <a:ext uri="{9D8B030D-6E8A-4147-A177-3AD203B41FA5}">
                      <a16:colId xmlns:a16="http://schemas.microsoft.com/office/drawing/2014/main" val="3478110188"/>
                    </a:ext>
                  </a:extLst>
                </a:gridCol>
              </a:tblGrid>
              <a:tr h="628073">
                <a:tc>
                  <a:txBody>
                    <a:bodyPr/>
                    <a:lstStyle/>
                    <a:p>
                      <a:pPr marL="342900" indent="-342900" algn="l" fontAlgn="t">
                        <a:buFont typeface="Arial" panose="020B0604020202020204" pitchFamily="34" charset="0"/>
                        <a:buChar char="•"/>
                      </a:pPr>
                      <a:r>
                        <a:rPr lang="en-US" sz="1800" b="0" dirty="0" smtClean="0">
                          <a:solidFill>
                            <a:srgbClr val="09142A"/>
                          </a:solidFill>
                          <a:effectLst/>
                          <a:latin typeface="Calibri" panose="020F0502020204030204" pitchFamily="34" charset="0"/>
                          <a:cs typeface="Calibri" panose="020F0502020204030204" pitchFamily="34" charset="0"/>
                        </a:rPr>
                        <a:t>Educate patients on the AWV and try to identify what</a:t>
                      </a:r>
                      <a:r>
                        <a:rPr lang="en-US" sz="1800" b="0" baseline="0" dirty="0" smtClean="0">
                          <a:solidFill>
                            <a:srgbClr val="09142A"/>
                          </a:solidFill>
                          <a:effectLst/>
                          <a:latin typeface="Calibri" panose="020F0502020204030204" pitchFamily="34" charset="0"/>
                          <a:cs typeface="Calibri" panose="020F0502020204030204" pitchFamily="34" charset="0"/>
                        </a:rPr>
                        <a:t> appeals to the patient in making the visit</a:t>
                      </a:r>
                      <a:r>
                        <a:rPr lang="en-US" sz="1800" b="0" dirty="0" smtClean="0">
                          <a:solidFill>
                            <a:srgbClr val="09142A"/>
                          </a:solidFill>
                          <a:effectLst/>
                          <a:latin typeface="Calibri" panose="020F0502020204030204" pitchFamily="34" charset="0"/>
                          <a:cs typeface="Calibri" panose="020F0502020204030204" pitchFamily="34" charset="0"/>
                        </a:rPr>
                        <a:t>. </a:t>
                      </a:r>
                      <a:r>
                        <a:rPr lang="en-US" sz="1800" b="1" dirty="0" smtClean="0">
                          <a:solidFill>
                            <a:srgbClr val="09142A"/>
                          </a:solidFill>
                          <a:effectLst/>
                          <a:latin typeface="Calibri" panose="020F0502020204030204" pitchFamily="34" charset="0"/>
                          <a:cs typeface="Calibri" panose="020F0502020204030204" pitchFamily="34" charset="0"/>
                        </a:rPr>
                        <a:t>Example: </a:t>
                      </a:r>
                      <a:r>
                        <a:rPr lang="en-US" sz="1800" b="0" dirty="0" smtClean="0">
                          <a:solidFill>
                            <a:srgbClr val="09142A"/>
                          </a:solidFill>
                          <a:effectLst/>
                          <a:latin typeface="Calibri" panose="020F0502020204030204" pitchFamily="34" charset="0"/>
                          <a:cs typeface="Calibri" panose="020F0502020204030204" pitchFamily="34" charset="0"/>
                        </a:rPr>
                        <a:t>Patient with chronic</a:t>
                      </a:r>
                      <a:r>
                        <a:rPr lang="en-US" sz="1800" b="0" baseline="0" dirty="0" smtClean="0">
                          <a:solidFill>
                            <a:srgbClr val="09142A"/>
                          </a:solidFill>
                          <a:effectLst/>
                          <a:latin typeface="Calibri" panose="020F0502020204030204" pitchFamily="34" charset="0"/>
                          <a:cs typeface="Calibri" panose="020F0502020204030204" pitchFamily="34" charset="0"/>
                        </a:rPr>
                        <a:t> conditions should be seen annually to ensure plan of care is on track.</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a:noFill/>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2409792879"/>
                  </a:ext>
                </a:extLst>
              </a:tr>
              <a:tr h="603119">
                <a:tc>
                  <a:txBody>
                    <a:bodyPr/>
                    <a:lstStyle/>
                    <a:p>
                      <a:pPr marL="342900" indent="-342900" algn="l" fontAlgn="t">
                        <a:buFont typeface="Arial" panose="020B0604020202020204" pitchFamily="34" charset="0"/>
                        <a:buChar char="•"/>
                      </a:pPr>
                      <a:r>
                        <a:rPr lang="en-US" sz="1800" b="0" dirty="0">
                          <a:solidFill>
                            <a:srgbClr val="09142A"/>
                          </a:solidFill>
                          <a:effectLst/>
                          <a:latin typeface="Calibri" panose="020F0502020204030204" pitchFamily="34" charset="0"/>
                          <a:cs typeface="Calibri" panose="020F0502020204030204" pitchFamily="34" charset="0"/>
                        </a:rPr>
                        <a:t>Focus on patient priority rather than clinical importance</a:t>
                      </a:r>
                      <a:r>
                        <a:rPr lang="en-US" sz="1800" b="0" dirty="0" smtClean="0">
                          <a:solidFill>
                            <a:srgbClr val="09142A"/>
                          </a:solidFill>
                          <a:effectLst/>
                          <a:latin typeface="Calibri" panose="020F0502020204030204" pitchFamily="34" charset="0"/>
                          <a:cs typeface="Calibri" panose="020F0502020204030204" pitchFamily="34" charset="0"/>
                        </a:rPr>
                        <a:t>. </a:t>
                      </a:r>
                      <a:r>
                        <a:rPr lang="en-US" sz="1800" b="1" dirty="0" smtClean="0">
                          <a:solidFill>
                            <a:srgbClr val="09142A"/>
                          </a:solidFill>
                          <a:effectLst/>
                          <a:latin typeface="Calibri" panose="020F0502020204030204" pitchFamily="34" charset="0"/>
                          <a:cs typeface="Calibri" panose="020F0502020204030204" pitchFamily="34" charset="0"/>
                        </a:rPr>
                        <a:t>Example:</a:t>
                      </a:r>
                      <a:r>
                        <a:rPr lang="en-US" sz="1800" b="0" dirty="0" smtClean="0">
                          <a:solidFill>
                            <a:srgbClr val="09142A"/>
                          </a:solidFill>
                          <a:effectLst/>
                          <a:latin typeface="Calibri" panose="020F0502020204030204" pitchFamily="34" charset="0"/>
                          <a:cs typeface="Calibri" panose="020F0502020204030204" pitchFamily="34" charset="0"/>
                        </a:rPr>
                        <a:t> Patient should see PCP annually – patient that spends time 6 months in another state should make sure to schedule</a:t>
                      </a:r>
                      <a:r>
                        <a:rPr lang="en-US" sz="1800" b="0" baseline="0" dirty="0" smtClean="0">
                          <a:solidFill>
                            <a:srgbClr val="09142A"/>
                          </a:solidFill>
                          <a:effectLst/>
                          <a:latin typeface="Calibri" panose="020F0502020204030204" pitchFamily="34" charset="0"/>
                          <a:cs typeface="Calibri" panose="020F0502020204030204" pitchFamily="34" charset="0"/>
                        </a:rPr>
                        <a:t> appointment with their PCP.</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w="6350" cap="flat" cmpd="sng" algn="ctr">
                      <a:solidFill>
                        <a:srgbClr val="DADADA"/>
                      </a:solidFill>
                      <a:prstDash val="dot"/>
                      <a:round/>
                      <a:headEnd type="none" w="med" len="med"/>
                      <a:tailEnd type="none" w="med" len="med"/>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2028554410"/>
                  </a:ext>
                </a:extLst>
              </a:tr>
              <a:tr h="699939">
                <a:tc>
                  <a:txBody>
                    <a:bodyPr/>
                    <a:lstStyle/>
                    <a:p>
                      <a:pPr marL="342900" indent="-342900" algn="l" fontAlgn="t">
                        <a:buFont typeface="Arial" panose="020B0604020202020204" pitchFamily="34" charset="0"/>
                        <a:buChar char="•"/>
                      </a:pPr>
                      <a:r>
                        <a:rPr lang="en-US" sz="1800" b="0" dirty="0">
                          <a:solidFill>
                            <a:srgbClr val="09142A"/>
                          </a:solidFill>
                          <a:effectLst/>
                          <a:latin typeface="Calibri" panose="020F0502020204030204" pitchFamily="34" charset="0"/>
                          <a:cs typeface="Calibri" panose="020F0502020204030204" pitchFamily="34" charset="0"/>
                        </a:rPr>
                        <a:t>Emphasize that “Your </a:t>
                      </a:r>
                      <a:r>
                        <a:rPr lang="en-US" sz="1800" b="0" dirty="0" smtClean="0">
                          <a:solidFill>
                            <a:srgbClr val="09142A"/>
                          </a:solidFill>
                          <a:effectLst/>
                          <a:latin typeface="Calibri" panose="020F0502020204030204" pitchFamily="34" charset="0"/>
                          <a:cs typeface="Calibri" panose="020F0502020204030204" pitchFamily="34" charset="0"/>
                        </a:rPr>
                        <a:t>Physician </a:t>
                      </a:r>
                      <a:r>
                        <a:rPr lang="en-US" sz="1800" b="0" dirty="0">
                          <a:solidFill>
                            <a:srgbClr val="09142A"/>
                          </a:solidFill>
                          <a:effectLst/>
                          <a:latin typeface="Calibri" panose="020F0502020204030204" pitchFamily="34" charset="0"/>
                          <a:cs typeface="Calibri" panose="020F0502020204030204" pitchFamily="34" charset="0"/>
                        </a:rPr>
                        <a:t>wants you to get this done. It really helps </a:t>
                      </a:r>
                      <a:r>
                        <a:rPr lang="en-US" sz="1800" b="0" dirty="0" smtClean="0">
                          <a:solidFill>
                            <a:srgbClr val="09142A"/>
                          </a:solidFill>
                          <a:effectLst/>
                          <a:latin typeface="Calibri" panose="020F0502020204030204" pitchFamily="34" charset="0"/>
                          <a:cs typeface="Calibri" panose="020F0502020204030204" pitchFamily="34" charset="0"/>
                        </a:rPr>
                        <a:t>the providers </a:t>
                      </a:r>
                      <a:r>
                        <a:rPr lang="en-US" sz="1800" b="0" dirty="0">
                          <a:solidFill>
                            <a:srgbClr val="09142A"/>
                          </a:solidFill>
                          <a:effectLst/>
                          <a:latin typeface="Calibri" panose="020F0502020204030204" pitchFamily="34" charset="0"/>
                          <a:cs typeface="Calibri" panose="020F0502020204030204" pitchFamily="34" charset="0"/>
                        </a:rPr>
                        <a:t>help you</a:t>
                      </a:r>
                      <a:r>
                        <a:rPr lang="en-US" sz="1800" b="0" dirty="0" smtClean="0">
                          <a:solidFill>
                            <a:srgbClr val="09142A"/>
                          </a:solidFill>
                          <a:effectLst/>
                          <a:latin typeface="Calibri" panose="020F0502020204030204" pitchFamily="34" charset="0"/>
                          <a:cs typeface="Calibri" panose="020F0502020204030204" pitchFamily="34" charset="0"/>
                        </a:rPr>
                        <a:t>.” </a:t>
                      </a:r>
                      <a:r>
                        <a:rPr lang="en-US" sz="1800" b="1" dirty="0" smtClean="0">
                          <a:solidFill>
                            <a:srgbClr val="09142A"/>
                          </a:solidFill>
                          <a:effectLst/>
                          <a:latin typeface="Calibri" panose="020F0502020204030204" pitchFamily="34" charset="0"/>
                          <a:cs typeface="Calibri" panose="020F0502020204030204" pitchFamily="34" charset="0"/>
                        </a:rPr>
                        <a:t>Example: </a:t>
                      </a:r>
                      <a:r>
                        <a:rPr lang="en-US" sz="1800" b="0" dirty="0" smtClean="0">
                          <a:solidFill>
                            <a:srgbClr val="09142A"/>
                          </a:solidFill>
                          <a:effectLst/>
                          <a:latin typeface="Calibri" panose="020F0502020204030204" pitchFamily="34" charset="0"/>
                          <a:cs typeface="Calibri" panose="020F0502020204030204" pitchFamily="34" charset="0"/>
                        </a:rPr>
                        <a:t>Patient</a:t>
                      </a:r>
                      <a:r>
                        <a:rPr lang="en-US" sz="1800" b="0" baseline="0" dirty="0" smtClean="0">
                          <a:solidFill>
                            <a:srgbClr val="09142A"/>
                          </a:solidFill>
                          <a:effectLst/>
                          <a:latin typeface="Calibri" panose="020F0502020204030204" pitchFamily="34" charset="0"/>
                          <a:cs typeface="Calibri" panose="020F0502020204030204" pitchFamily="34" charset="0"/>
                        </a:rPr>
                        <a:t> with diabetes should be seen to check their current health status to ensure diabetes care management is on track.</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w="6350" cap="flat" cmpd="sng" algn="ctr">
                      <a:solidFill>
                        <a:srgbClr val="DADADA"/>
                      </a:solidFill>
                      <a:prstDash val="dot"/>
                      <a:round/>
                      <a:headEnd type="none" w="med" len="med"/>
                      <a:tailEnd type="none" w="med" len="med"/>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3998530948"/>
                  </a:ext>
                </a:extLst>
              </a:tr>
              <a:tr h="717850">
                <a:tc>
                  <a:txBody>
                    <a:bodyPr/>
                    <a:lstStyle/>
                    <a:p>
                      <a:pPr marL="342900" indent="-342900" algn="l" fontAlgn="t">
                        <a:buFont typeface="Arial" panose="020B0604020202020204" pitchFamily="34" charset="0"/>
                        <a:buChar char="•"/>
                      </a:pPr>
                      <a:r>
                        <a:rPr lang="en-US" sz="1800" b="0" dirty="0">
                          <a:solidFill>
                            <a:srgbClr val="09142A"/>
                          </a:solidFill>
                          <a:effectLst/>
                          <a:latin typeface="Calibri" panose="020F0502020204030204" pitchFamily="34" charset="0"/>
                          <a:cs typeface="Calibri" panose="020F0502020204030204" pitchFamily="34" charset="0"/>
                        </a:rPr>
                        <a:t>Explain that the visit allows the patient and </a:t>
                      </a:r>
                      <a:r>
                        <a:rPr lang="en-US" sz="1800" b="0" dirty="0" smtClean="0">
                          <a:solidFill>
                            <a:srgbClr val="09142A"/>
                          </a:solidFill>
                          <a:effectLst/>
                          <a:latin typeface="Calibri" panose="020F0502020204030204" pitchFamily="34" charset="0"/>
                          <a:cs typeface="Calibri" panose="020F0502020204030204" pitchFamily="34" charset="0"/>
                        </a:rPr>
                        <a:t>provider talk </a:t>
                      </a:r>
                      <a:r>
                        <a:rPr lang="en-US" sz="1800" b="0" dirty="0">
                          <a:solidFill>
                            <a:srgbClr val="09142A"/>
                          </a:solidFill>
                          <a:effectLst/>
                          <a:latin typeface="Calibri" panose="020F0502020204030204" pitchFamily="34" charset="0"/>
                          <a:cs typeface="Calibri" panose="020F0502020204030204" pitchFamily="34" charset="0"/>
                        </a:rPr>
                        <a:t>longer than during a typical office visit</a:t>
                      </a:r>
                      <a:r>
                        <a:rPr lang="en-US" sz="1800" b="0" dirty="0" smtClean="0">
                          <a:solidFill>
                            <a:srgbClr val="09142A"/>
                          </a:solidFill>
                          <a:effectLst/>
                          <a:latin typeface="Calibri" panose="020F0502020204030204" pitchFamily="34" charset="0"/>
                          <a:cs typeface="Calibri" panose="020F0502020204030204" pitchFamily="34" charset="0"/>
                        </a:rPr>
                        <a:t>. </a:t>
                      </a:r>
                      <a:r>
                        <a:rPr lang="en-US" sz="1800" b="1" dirty="0" smtClean="0">
                          <a:solidFill>
                            <a:srgbClr val="09142A"/>
                          </a:solidFill>
                          <a:effectLst/>
                          <a:latin typeface="Calibri" panose="020F0502020204030204" pitchFamily="34" charset="0"/>
                          <a:cs typeface="Calibri" panose="020F0502020204030204" pitchFamily="34" charset="0"/>
                        </a:rPr>
                        <a:t>Example: </a:t>
                      </a:r>
                      <a:r>
                        <a:rPr lang="en-US" sz="1800" b="0" dirty="0" smtClean="0">
                          <a:solidFill>
                            <a:srgbClr val="09142A"/>
                          </a:solidFill>
                          <a:effectLst/>
                          <a:latin typeface="Calibri" panose="020F0502020204030204" pitchFamily="34" charset="0"/>
                          <a:cs typeface="Calibri" panose="020F0502020204030204" pitchFamily="34" charset="0"/>
                        </a:rPr>
                        <a:t>An AWV</a:t>
                      </a:r>
                      <a:r>
                        <a:rPr lang="en-US" sz="1800" b="0" baseline="0" dirty="0" smtClean="0">
                          <a:solidFill>
                            <a:srgbClr val="09142A"/>
                          </a:solidFill>
                          <a:effectLst/>
                          <a:latin typeface="Calibri" panose="020F0502020204030204" pitchFamily="34" charset="0"/>
                          <a:cs typeface="Calibri" panose="020F0502020204030204" pitchFamily="34" charset="0"/>
                        </a:rPr>
                        <a:t> is a time for provider and patient to discuss plan of care for chronic conditions and address any new health issues that have come up.</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w="6350" cap="flat" cmpd="sng" algn="ctr">
                      <a:solidFill>
                        <a:srgbClr val="DADADA"/>
                      </a:solidFill>
                      <a:prstDash val="dot"/>
                      <a:round/>
                      <a:headEnd type="none" w="med" len="med"/>
                      <a:tailEnd type="none" w="med" len="med"/>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585080265"/>
                  </a:ext>
                </a:extLst>
              </a:tr>
              <a:tr h="449799">
                <a:tc>
                  <a:txBody>
                    <a:bodyPr/>
                    <a:lstStyle/>
                    <a:p>
                      <a:pPr marL="342900" indent="-342900" algn="l" fontAlgn="t">
                        <a:buFont typeface="Arial" panose="020B0604020202020204" pitchFamily="34" charset="0"/>
                        <a:buChar char="•"/>
                      </a:pPr>
                      <a:r>
                        <a:rPr lang="en-US" sz="1800" b="0" dirty="0" smtClean="0">
                          <a:solidFill>
                            <a:srgbClr val="09142A"/>
                          </a:solidFill>
                          <a:effectLst/>
                          <a:latin typeface="Calibri" panose="020F0502020204030204" pitchFamily="34" charset="0"/>
                          <a:cs typeface="Calibri" panose="020F0502020204030204" pitchFamily="34" charset="0"/>
                        </a:rPr>
                        <a:t>Highlight</a:t>
                      </a:r>
                      <a:r>
                        <a:rPr lang="en-US" sz="1800" b="0" baseline="0" dirty="0" smtClean="0">
                          <a:solidFill>
                            <a:srgbClr val="09142A"/>
                          </a:solidFill>
                          <a:effectLst/>
                          <a:latin typeface="Calibri" panose="020F0502020204030204" pitchFamily="34" charset="0"/>
                          <a:cs typeface="Calibri" panose="020F0502020204030204" pitchFamily="34" charset="0"/>
                        </a:rPr>
                        <a:t> that the visit will help address areas of concern and support a plan of care</a:t>
                      </a:r>
                      <a:r>
                        <a:rPr lang="en-US" sz="1800" b="0" dirty="0" smtClean="0">
                          <a:solidFill>
                            <a:srgbClr val="09142A"/>
                          </a:solidFill>
                          <a:effectLst/>
                          <a:latin typeface="Calibri" panose="020F0502020204030204" pitchFamily="34" charset="0"/>
                          <a:cs typeface="Calibri" panose="020F0502020204030204" pitchFamily="34" charset="0"/>
                        </a:rPr>
                        <a:t>. </a:t>
                      </a:r>
                      <a:r>
                        <a:rPr lang="en-US" sz="1800" b="1" dirty="0" smtClean="0">
                          <a:solidFill>
                            <a:srgbClr val="09142A"/>
                          </a:solidFill>
                          <a:effectLst/>
                          <a:latin typeface="Calibri" panose="020F0502020204030204" pitchFamily="34" charset="0"/>
                          <a:cs typeface="Calibri" panose="020F0502020204030204" pitchFamily="34" charset="0"/>
                        </a:rPr>
                        <a:t>Example: </a:t>
                      </a:r>
                      <a:r>
                        <a:rPr lang="en-US" sz="1800" b="0" dirty="0" smtClean="0">
                          <a:solidFill>
                            <a:srgbClr val="09142A"/>
                          </a:solidFill>
                          <a:effectLst/>
                          <a:latin typeface="Calibri" panose="020F0502020204030204" pitchFamily="34" charset="0"/>
                          <a:cs typeface="Calibri" panose="020F0502020204030204" pitchFamily="34" charset="0"/>
                        </a:rPr>
                        <a:t>High risk patients</a:t>
                      </a:r>
                      <a:r>
                        <a:rPr lang="en-US" sz="1800" b="0" baseline="0" dirty="0" smtClean="0">
                          <a:solidFill>
                            <a:srgbClr val="09142A"/>
                          </a:solidFill>
                          <a:effectLst/>
                          <a:latin typeface="Calibri" panose="020F0502020204030204" pitchFamily="34" charset="0"/>
                          <a:cs typeface="Calibri" panose="020F0502020204030204" pitchFamily="34" charset="0"/>
                        </a:rPr>
                        <a:t> have an opportunity to discuss concern and plan of care with their provider.</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w="6350" cap="flat" cmpd="sng" algn="ctr">
                      <a:solidFill>
                        <a:srgbClr val="DADADA"/>
                      </a:solidFill>
                      <a:prstDash val="dot"/>
                      <a:round/>
                      <a:headEnd type="none" w="med" len="med"/>
                      <a:tailEnd type="none" w="med" len="med"/>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958360369"/>
                  </a:ext>
                </a:extLst>
              </a:tr>
              <a:tr h="638179">
                <a:tc>
                  <a:txBody>
                    <a:bodyPr/>
                    <a:lstStyle/>
                    <a:p>
                      <a:pPr marL="342900" indent="-342900" algn="l" fontAlgn="t">
                        <a:buFont typeface="Arial" panose="020B0604020202020204" pitchFamily="34" charset="0"/>
                        <a:buChar char="•"/>
                      </a:pPr>
                      <a:r>
                        <a:rPr lang="en-US" sz="1800" b="0" dirty="0">
                          <a:solidFill>
                            <a:srgbClr val="09142A"/>
                          </a:solidFill>
                          <a:effectLst/>
                          <a:latin typeface="Calibri" panose="020F0502020204030204" pitchFamily="34" charset="0"/>
                          <a:cs typeface="Calibri" panose="020F0502020204030204" pitchFamily="34" charset="0"/>
                        </a:rPr>
                        <a:t>Give the patient a health risk appraisal </a:t>
                      </a:r>
                      <a:r>
                        <a:rPr lang="en-US" sz="1800" b="0" dirty="0" smtClean="0">
                          <a:solidFill>
                            <a:srgbClr val="09142A"/>
                          </a:solidFill>
                          <a:effectLst/>
                          <a:latin typeface="Calibri" panose="020F0502020204030204" pitchFamily="34" charset="0"/>
                          <a:cs typeface="Calibri" panose="020F0502020204030204" pitchFamily="34" charset="0"/>
                        </a:rPr>
                        <a:t>(HRA) to </a:t>
                      </a:r>
                      <a:r>
                        <a:rPr lang="en-US" sz="1800" b="0" dirty="0">
                          <a:solidFill>
                            <a:srgbClr val="09142A"/>
                          </a:solidFill>
                          <a:effectLst/>
                          <a:latin typeface="Calibri" panose="020F0502020204030204" pitchFamily="34" charset="0"/>
                          <a:cs typeface="Calibri" panose="020F0502020204030204" pitchFamily="34" charset="0"/>
                        </a:rPr>
                        <a:t>bring back; this gives the patient a sense of what to expect</a:t>
                      </a:r>
                      <a:r>
                        <a:rPr lang="en-US" sz="1800" b="0" dirty="0" smtClean="0">
                          <a:solidFill>
                            <a:srgbClr val="09142A"/>
                          </a:solidFill>
                          <a:effectLst/>
                          <a:latin typeface="Calibri" panose="020F0502020204030204" pitchFamily="34" charset="0"/>
                          <a:cs typeface="Calibri" panose="020F0502020204030204" pitchFamily="34" charset="0"/>
                        </a:rPr>
                        <a:t>. </a:t>
                      </a:r>
                      <a:r>
                        <a:rPr lang="en-US" sz="1800" b="1" dirty="0" smtClean="0">
                          <a:solidFill>
                            <a:srgbClr val="09142A"/>
                          </a:solidFill>
                          <a:effectLst/>
                          <a:latin typeface="Calibri" panose="020F0502020204030204" pitchFamily="34" charset="0"/>
                          <a:cs typeface="Calibri" panose="020F0502020204030204" pitchFamily="34" charset="0"/>
                        </a:rPr>
                        <a:t>Example:</a:t>
                      </a:r>
                      <a:r>
                        <a:rPr lang="en-US" sz="1800" b="1" baseline="0" dirty="0" smtClean="0">
                          <a:solidFill>
                            <a:srgbClr val="09142A"/>
                          </a:solidFill>
                          <a:effectLst/>
                          <a:latin typeface="Calibri" panose="020F0502020204030204" pitchFamily="34" charset="0"/>
                          <a:cs typeface="Calibri" panose="020F0502020204030204" pitchFamily="34" charset="0"/>
                        </a:rPr>
                        <a:t> </a:t>
                      </a:r>
                      <a:r>
                        <a:rPr lang="en-US" sz="1800" b="0" baseline="0" dirty="0" smtClean="0">
                          <a:solidFill>
                            <a:srgbClr val="09142A"/>
                          </a:solidFill>
                          <a:effectLst/>
                          <a:latin typeface="Calibri" panose="020F0502020204030204" pitchFamily="34" charset="0"/>
                          <a:cs typeface="Calibri" panose="020F0502020204030204" pitchFamily="34" charset="0"/>
                        </a:rPr>
                        <a:t>Include the HRA in the patient visit workflow annually. Have the HRA sent back to the office to enable provider time to review.</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w="6350" cap="flat" cmpd="sng" algn="ctr">
                      <a:solidFill>
                        <a:srgbClr val="DADADA"/>
                      </a:solidFill>
                      <a:prstDash val="dot"/>
                      <a:round/>
                      <a:headEnd type="none" w="med" len="med"/>
                      <a:tailEnd type="none" w="med" len="med"/>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961996978"/>
                  </a:ext>
                </a:extLst>
              </a:tr>
              <a:tr h="861598">
                <a:tc>
                  <a:txBody>
                    <a:bodyPr/>
                    <a:lstStyle/>
                    <a:p>
                      <a:pPr marL="342900" indent="-342900" algn="l" fontAlgn="t">
                        <a:buFont typeface="Arial" panose="020B0604020202020204" pitchFamily="34" charset="0"/>
                        <a:buChar char="•"/>
                      </a:pPr>
                      <a:r>
                        <a:rPr lang="en-US" sz="1800" b="0" dirty="0" smtClean="0">
                          <a:solidFill>
                            <a:srgbClr val="09142A"/>
                          </a:solidFill>
                          <a:effectLst/>
                          <a:latin typeface="Calibri" panose="020F0502020204030204" pitchFamily="34" charset="0"/>
                          <a:cs typeface="Calibri" panose="020F0502020204030204" pitchFamily="34" charset="0"/>
                        </a:rPr>
                        <a:t>Identify </a:t>
                      </a:r>
                      <a:r>
                        <a:rPr lang="en-US" sz="1800" b="0" dirty="0">
                          <a:solidFill>
                            <a:srgbClr val="09142A"/>
                          </a:solidFill>
                          <a:effectLst/>
                          <a:latin typeface="Calibri" panose="020F0502020204030204" pitchFamily="34" charset="0"/>
                          <a:cs typeface="Calibri" panose="020F0502020204030204" pitchFamily="34" charset="0"/>
                        </a:rPr>
                        <a:t>potential solutions to barriers such as transportation, time, and care of other family </a:t>
                      </a:r>
                      <a:r>
                        <a:rPr lang="en-US" sz="1800" b="0" dirty="0" smtClean="0">
                          <a:solidFill>
                            <a:srgbClr val="09142A"/>
                          </a:solidFill>
                          <a:effectLst/>
                          <a:latin typeface="Calibri" panose="020F0502020204030204" pitchFamily="34" charset="0"/>
                          <a:cs typeface="Calibri" panose="020F0502020204030204" pitchFamily="34" charset="0"/>
                        </a:rPr>
                        <a:t>members</a:t>
                      </a:r>
                      <a:r>
                        <a:rPr lang="en-US" sz="1800" b="0" baseline="0" dirty="0" smtClean="0">
                          <a:solidFill>
                            <a:srgbClr val="09142A"/>
                          </a:solidFill>
                          <a:effectLst/>
                          <a:latin typeface="Calibri" panose="020F0502020204030204" pitchFamily="34" charset="0"/>
                          <a:cs typeface="Calibri" panose="020F0502020204030204" pitchFamily="34" charset="0"/>
                        </a:rPr>
                        <a:t> with the patient</a:t>
                      </a:r>
                      <a:r>
                        <a:rPr lang="en-US" sz="1800" b="0" dirty="0" smtClean="0">
                          <a:solidFill>
                            <a:srgbClr val="09142A"/>
                          </a:solidFill>
                          <a:effectLst/>
                          <a:latin typeface="Calibri" panose="020F0502020204030204" pitchFamily="34" charset="0"/>
                          <a:cs typeface="Calibri" panose="020F0502020204030204" pitchFamily="34" charset="0"/>
                        </a:rPr>
                        <a:t>. </a:t>
                      </a:r>
                      <a:r>
                        <a:rPr lang="en-US" sz="1800" b="1" dirty="0" smtClean="0">
                          <a:solidFill>
                            <a:srgbClr val="09142A"/>
                          </a:solidFill>
                          <a:effectLst/>
                          <a:latin typeface="Calibri" panose="020F0502020204030204" pitchFamily="34" charset="0"/>
                          <a:cs typeface="Calibri" panose="020F0502020204030204" pitchFamily="34" charset="0"/>
                        </a:rPr>
                        <a:t>Example: </a:t>
                      </a:r>
                      <a:r>
                        <a:rPr lang="en-US" sz="1800" b="0" dirty="0" smtClean="0">
                          <a:solidFill>
                            <a:srgbClr val="09142A"/>
                          </a:solidFill>
                          <a:effectLst/>
                          <a:latin typeface="Calibri" panose="020F0502020204030204" pitchFamily="34" charset="0"/>
                          <a:cs typeface="Calibri" panose="020F0502020204030204" pitchFamily="34" charset="0"/>
                        </a:rPr>
                        <a:t>Help patient</a:t>
                      </a:r>
                      <a:r>
                        <a:rPr lang="en-US" sz="1800" b="0" baseline="0" dirty="0" smtClean="0">
                          <a:solidFill>
                            <a:srgbClr val="09142A"/>
                          </a:solidFill>
                          <a:effectLst/>
                          <a:latin typeface="Calibri" panose="020F0502020204030204" pitchFamily="34" charset="0"/>
                          <a:cs typeface="Calibri" panose="020F0502020204030204" pitchFamily="34" charset="0"/>
                        </a:rPr>
                        <a:t> address barriers that prevent them from making their annual AWV. Provide access to telehealth to ensure patients are able to connect with their provider annually.</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w="6350" cap="flat" cmpd="sng" algn="ctr">
                      <a:solidFill>
                        <a:srgbClr val="DADADA"/>
                      </a:solidFill>
                      <a:prstDash val="dot"/>
                      <a:round/>
                      <a:headEnd type="none" w="med" len="med"/>
                      <a:tailEnd type="none" w="med" len="med"/>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2120074776"/>
                  </a:ext>
                </a:extLst>
              </a:tr>
              <a:tr h="603119">
                <a:tc>
                  <a:txBody>
                    <a:bodyPr/>
                    <a:lstStyle/>
                    <a:p>
                      <a:pPr marL="342900" indent="-342900" algn="l" fontAlgn="t">
                        <a:buFont typeface="Arial" panose="020B0604020202020204" pitchFamily="34" charset="0"/>
                        <a:buChar char="•"/>
                      </a:pPr>
                      <a:r>
                        <a:rPr lang="en-US" sz="1800" b="0" dirty="0">
                          <a:solidFill>
                            <a:srgbClr val="09142A"/>
                          </a:solidFill>
                          <a:effectLst/>
                          <a:latin typeface="Calibri" panose="020F0502020204030204" pitchFamily="34" charset="0"/>
                          <a:cs typeface="Calibri" panose="020F0502020204030204" pitchFamily="34" charset="0"/>
                        </a:rPr>
                        <a:t>Be knowledgeable, caring, and passionate </a:t>
                      </a:r>
                      <a:r>
                        <a:rPr lang="en-US" sz="1800" b="0" dirty="0" smtClean="0">
                          <a:solidFill>
                            <a:srgbClr val="09142A"/>
                          </a:solidFill>
                          <a:effectLst/>
                          <a:latin typeface="Calibri" panose="020F0502020204030204" pitchFamily="34" charset="0"/>
                          <a:cs typeface="Calibri" panose="020F0502020204030204" pitchFamily="34" charset="0"/>
                        </a:rPr>
                        <a:t>about scheduling the AWV. </a:t>
                      </a:r>
                      <a:r>
                        <a:rPr lang="en-US" sz="1800" b="1" dirty="0" smtClean="0">
                          <a:solidFill>
                            <a:srgbClr val="09142A"/>
                          </a:solidFill>
                          <a:effectLst/>
                          <a:latin typeface="Calibri" panose="020F0502020204030204" pitchFamily="34" charset="0"/>
                          <a:cs typeface="Calibri" panose="020F0502020204030204" pitchFamily="34" charset="0"/>
                        </a:rPr>
                        <a:t>Example: </a:t>
                      </a:r>
                      <a:r>
                        <a:rPr lang="en-US" sz="1800" b="0" dirty="0" smtClean="0">
                          <a:solidFill>
                            <a:srgbClr val="09142A"/>
                          </a:solidFill>
                          <a:effectLst/>
                          <a:latin typeface="Calibri" panose="020F0502020204030204" pitchFamily="34" charset="0"/>
                          <a:cs typeface="Calibri" panose="020F0502020204030204" pitchFamily="34" charset="0"/>
                        </a:rPr>
                        <a:t>Educate patients on the importance</a:t>
                      </a:r>
                      <a:r>
                        <a:rPr lang="en-US" sz="1800" b="0" baseline="0" dirty="0" smtClean="0">
                          <a:solidFill>
                            <a:srgbClr val="09142A"/>
                          </a:solidFill>
                          <a:effectLst/>
                          <a:latin typeface="Calibri" panose="020F0502020204030204" pitchFamily="34" charset="0"/>
                          <a:cs typeface="Calibri" panose="020F0502020204030204" pitchFamily="34" charset="0"/>
                        </a:rPr>
                        <a:t> of the AWV as it will help support provider/patient relationship.</a:t>
                      </a:r>
                      <a:endParaRPr lang="en-US" sz="1800" b="0" dirty="0">
                        <a:solidFill>
                          <a:srgbClr val="09142A"/>
                        </a:solidFill>
                        <a:effectLst/>
                        <a:latin typeface="Calibri" panose="020F0502020204030204" pitchFamily="34" charset="0"/>
                        <a:cs typeface="Calibri" panose="020F0502020204030204" pitchFamily="34" charset="0"/>
                      </a:endParaRPr>
                    </a:p>
                  </a:txBody>
                  <a:tcPr marL="72219" marR="72219" marT="36110" marB="36110">
                    <a:lnL>
                      <a:noFill/>
                    </a:lnL>
                    <a:lnR>
                      <a:noFill/>
                    </a:lnR>
                    <a:lnT w="6350" cap="flat" cmpd="sng" algn="ctr">
                      <a:solidFill>
                        <a:srgbClr val="DADADA"/>
                      </a:solidFill>
                      <a:prstDash val="dot"/>
                      <a:round/>
                      <a:headEnd type="none" w="med" len="med"/>
                      <a:tailEnd type="none" w="med" len="med"/>
                    </a:lnT>
                    <a:lnB w="6350" cap="flat" cmpd="sng" algn="ctr">
                      <a:solidFill>
                        <a:srgbClr val="DADADA"/>
                      </a:solidFill>
                      <a:prstDash val="dot"/>
                      <a:round/>
                      <a:headEnd type="none" w="med" len="med"/>
                      <a:tailEnd type="none" w="med" len="med"/>
                    </a:lnB>
                    <a:solidFill>
                      <a:srgbClr val="FFFFFF"/>
                    </a:solidFill>
                  </a:tcPr>
                </a:tc>
                <a:extLst>
                  <a:ext uri="{0D108BD9-81ED-4DB2-BD59-A6C34878D82A}">
                    <a16:rowId xmlns:a16="http://schemas.microsoft.com/office/drawing/2014/main" val="3885460396"/>
                  </a:ext>
                </a:extLst>
              </a:tr>
            </a:tbl>
          </a:graphicData>
        </a:graphic>
      </p:graphicFrame>
    </p:spTree>
    <p:extLst>
      <p:ext uri="{BB962C8B-B14F-4D97-AF65-F5344CB8AC3E}">
        <p14:creationId xmlns:p14="http://schemas.microsoft.com/office/powerpoint/2010/main" val="691914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4255"/>
          </a:xfrm>
        </p:spPr>
        <p:txBody>
          <a:bodyPr/>
          <a:lstStyle/>
          <a:p>
            <a:r>
              <a:rPr lang="en-US" b="1" dirty="0" smtClean="0">
                <a:latin typeface="Calibri" panose="020F0502020204030204" pitchFamily="34" charset="0"/>
                <a:cs typeface="Calibri" panose="020F0502020204030204" pitchFamily="34" charset="0"/>
              </a:rPr>
              <a:t>Resources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283855"/>
            <a:ext cx="8596668" cy="4757507"/>
          </a:xfrm>
        </p:spPr>
        <p:txBody>
          <a:bodyPr/>
          <a:lstStyle/>
          <a:p>
            <a:r>
              <a:rPr lang="en-US" dirty="0" smtClean="0">
                <a:solidFill>
                  <a:schemeClr val="tx1"/>
                </a:solidFill>
              </a:rPr>
              <a:t>Shawn Bromley, NEPHO Director Contracting and Operations – Lead Coding Initiatives – </a:t>
            </a:r>
            <a:r>
              <a:rPr lang="en-US" dirty="0" smtClean="0">
                <a:solidFill>
                  <a:schemeClr val="tx1"/>
                </a:solidFill>
                <a:hlinkClick r:id="rId2"/>
              </a:rPr>
              <a:t>shawn.m.bromley@lahey.org</a:t>
            </a:r>
            <a:r>
              <a:rPr lang="en-US" dirty="0" smtClean="0">
                <a:solidFill>
                  <a:schemeClr val="tx1"/>
                </a:solidFill>
              </a:rPr>
              <a:t> or 978-236-1704</a:t>
            </a:r>
          </a:p>
          <a:p>
            <a:pPr marL="0" indent="0">
              <a:buNone/>
            </a:pPr>
            <a:endParaRPr lang="en-US" dirty="0">
              <a:solidFill>
                <a:schemeClr val="tx1"/>
              </a:solidFill>
            </a:endParaRPr>
          </a:p>
          <a:p>
            <a:r>
              <a:rPr lang="en-US" dirty="0">
                <a:hlinkClick r:id="rId3"/>
              </a:rPr>
              <a:t>https://</a:t>
            </a:r>
            <a:r>
              <a:rPr lang="en-US" dirty="0" smtClean="0">
                <a:hlinkClick r:id="rId3"/>
              </a:rPr>
              <a:t>www.homestatehealth.com/content/dam/centene/home-state-health/pdfs/HSH_AWVGuide_HealthHistorySummary.pdf</a:t>
            </a:r>
            <a:endParaRPr lang="en-US" dirty="0" smtClean="0"/>
          </a:p>
          <a:p>
            <a:r>
              <a:rPr lang="en-US" dirty="0">
                <a:hlinkClick r:id="rId4"/>
              </a:rPr>
              <a:t>https://</a:t>
            </a:r>
            <a:r>
              <a:rPr lang="en-US" dirty="0" smtClean="0">
                <a:hlinkClick r:id="rId4"/>
              </a:rPr>
              <a:t>www.azcompletehealth.com/content/dam/centene/az-complete-health/pdf/provider/news_items/508_Annual%20Wellness.pdf</a:t>
            </a:r>
            <a:endParaRPr lang="en-US" dirty="0" smtClean="0"/>
          </a:p>
          <a:p>
            <a:r>
              <a:rPr lang="en-US" dirty="0">
                <a:hlinkClick r:id="rId5"/>
              </a:rPr>
              <a:t>https://</a:t>
            </a:r>
            <a:r>
              <a:rPr lang="en-US" dirty="0" smtClean="0">
                <a:hlinkClick r:id="rId5"/>
              </a:rPr>
              <a:t>www.medicare.gov/coverage/yearly-wellness-visits</a:t>
            </a:r>
            <a:endParaRPr lang="en-US" dirty="0" smtClean="0"/>
          </a:p>
          <a:p>
            <a:r>
              <a:rPr lang="en-US" dirty="0">
                <a:hlinkClick r:id="rId6"/>
              </a:rPr>
              <a:t>https://wellbox.care/why-conduct-annual-wellness-visits</a:t>
            </a:r>
            <a:r>
              <a:rPr lang="en-US" dirty="0" smtClean="0">
                <a:hlinkClick r:id="rId6"/>
              </a:rPr>
              <a:t>/</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0614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1959"/>
          </a:xfrm>
        </p:spPr>
        <p:txBody>
          <a:bodyPr/>
          <a:lstStyle/>
          <a:p>
            <a:r>
              <a:rPr lang="en-US" b="1" dirty="0" smtClean="0">
                <a:latin typeface="Calibri" panose="020F0502020204030204" pitchFamily="34" charset="0"/>
              </a:rPr>
              <a:t>Agenda</a:t>
            </a:r>
            <a:endParaRPr lang="en-US" b="1" dirty="0">
              <a:latin typeface="Calibri" panose="020F0502020204030204" pitchFamily="34" charset="0"/>
            </a:endParaRPr>
          </a:p>
        </p:txBody>
      </p:sp>
      <p:sp>
        <p:nvSpPr>
          <p:cNvPr id="3" name="Content Placeholder 2"/>
          <p:cNvSpPr>
            <a:spLocks noGrp="1"/>
          </p:cNvSpPr>
          <p:nvPr>
            <p:ph idx="1"/>
          </p:nvPr>
        </p:nvSpPr>
        <p:spPr>
          <a:xfrm>
            <a:off x="677334" y="1385455"/>
            <a:ext cx="8596668" cy="5089236"/>
          </a:xfrm>
        </p:spPr>
        <p:txBody>
          <a:bodyPr>
            <a:normAutofit fontScale="92500" lnSpcReduction="20000"/>
          </a:bodyPr>
          <a:lstStyle/>
          <a:p>
            <a:r>
              <a:rPr lang="en-US" sz="2400" dirty="0" smtClean="0">
                <a:solidFill>
                  <a:schemeClr val="tx1"/>
                </a:solidFill>
                <a:latin typeface="Calibri" panose="020F0502020204030204" pitchFamily="34" charset="0"/>
                <a:cs typeface="Calibri" panose="020F0502020204030204" pitchFamily="34" charset="0"/>
              </a:rPr>
              <a:t>Annual Wellness Visits (AWV)</a:t>
            </a:r>
            <a:r>
              <a:rPr lang="en-US" sz="2400" dirty="0">
                <a:solidFill>
                  <a:schemeClr val="tx1"/>
                </a:solidFill>
                <a:latin typeface="Calibri" panose="020F0502020204030204" pitchFamily="34" charset="0"/>
                <a:cs typeface="Calibri" panose="020F0502020204030204" pitchFamily="34" charset="0"/>
              </a:rPr>
              <a:t> </a:t>
            </a:r>
            <a:r>
              <a:rPr lang="en-US" sz="2400" dirty="0" smtClean="0">
                <a:solidFill>
                  <a:schemeClr val="tx1"/>
                </a:solidFill>
                <a:latin typeface="Calibri" panose="020F0502020204030204" pitchFamily="34" charset="0"/>
                <a:cs typeface="Calibri" panose="020F0502020204030204" pitchFamily="34" charset="0"/>
              </a:rPr>
              <a:t>Overview</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Reason for the Visit</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Build Relationship with Provider</a:t>
            </a:r>
          </a:p>
          <a:p>
            <a:pPr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Create a Plan of Care for Patient</a:t>
            </a:r>
          </a:p>
          <a:p>
            <a:r>
              <a:rPr lang="en-US" sz="2400" dirty="0" smtClean="0">
                <a:solidFill>
                  <a:schemeClr val="tx1"/>
                </a:solidFill>
                <a:latin typeface="Calibri" panose="020F0502020204030204" pitchFamily="34" charset="0"/>
                <a:cs typeface="Calibri" panose="020F0502020204030204" pitchFamily="34" charset="0"/>
              </a:rPr>
              <a:t>Coding</a:t>
            </a:r>
          </a:p>
          <a:p>
            <a:r>
              <a:rPr lang="en-US" sz="2400" dirty="0" smtClean="0">
                <a:solidFill>
                  <a:schemeClr val="tx1"/>
                </a:solidFill>
                <a:latin typeface="Calibri" panose="020F0502020204030204" pitchFamily="34" charset="0"/>
                <a:cs typeface="Calibri" panose="020F0502020204030204" pitchFamily="34" charset="0"/>
              </a:rPr>
              <a:t>Requirements and Components</a:t>
            </a:r>
          </a:p>
          <a:p>
            <a:r>
              <a:rPr lang="en-US" sz="2400" dirty="0" smtClean="0">
                <a:solidFill>
                  <a:schemeClr val="tx1"/>
                </a:solidFill>
                <a:latin typeface="Calibri" panose="020F0502020204030204" pitchFamily="34" charset="0"/>
                <a:cs typeface="Calibri" panose="020F0502020204030204" pitchFamily="34" charset="0"/>
              </a:rPr>
              <a:t>Health Care Professionals Who Can Bill AWV </a:t>
            </a:r>
          </a:p>
          <a:p>
            <a:r>
              <a:rPr lang="en-US" sz="2400" dirty="0" smtClean="0">
                <a:solidFill>
                  <a:schemeClr val="tx1"/>
                </a:solidFill>
                <a:latin typeface="Calibri" panose="020F0502020204030204" pitchFamily="34" charset="0"/>
                <a:cs typeface="Calibri" panose="020F0502020204030204" pitchFamily="34" charset="0"/>
              </a:rPr>
              <a:t>Face-to-Face Visits</a:t>
            </a:r>
          </a:p>
          <a:p>
            <a:r>
              <a:rPr lang="en-US" sz="2400" dirty="0" smtClean="0">
                <a:solidFill>
                  <a:schemeClr val="tx1"/>
                </a:solidFill>
                <a:latin typeface="Calibri" panose="020F0502020204030204" pitchFamily="34" charset="0"/>
                <a:cs typeface="Calibri" panose="020F0502020204030204" pitchFamily="34" charset="0"/>
              </a:rPr>
              <a:t>Telehealth Visits</a:t>
            </a:r>
          </a:p>
          <a:p>
            <a:r>
              <a:rPr lang="en-US" sz="2400" dirty="0" smtClean="0">
                <a:solidFill>
                  <a:schemeClr val="tx1"/>
                </a:solidFill>
                <a:latin typeface="Calibri" panose="020F0502020204030204" pitchFamily="34" charset="0"/>
                <a:cs typeface="Calibri" panose="020F0502020204030204" pitchFamily="34" charset="0"/>
              </a:rPr>
              <a:t>Documentation Examples</a:t>
            </a:r>
          </a:p>
          <a:p>
            <a:r>
              <a:rPr lang="en-US" sz="2400" dirty="0" smtClean="0">
                <a:solidFill>
                  <a:schemeClr val="tx1"/>
                </a:solidFill>
                <a:latin typeface="Calibri" panose="020F0502020204030204" pitchFamily="34" charset="0"/>
                <a:cs typeface="Calibri" panose="020F0502020204030204" pitchFamily="34" charset="0"/>
              </a:rPr>
              <a:t>Billing Evaluation and Management (E/M) during AWV</a:t>
            </a:r>
          </a:p>
          <a:p>
            <a:r>
              <a:rPr lang="en-US" sz="2400" dirty="0" smtClean="0">
                <a:solidFill>
                  <a:schemeClr val="tx1"/>
                </a:solidFill>
                <a:latin typeface="Calibri" panose="020F0502020204030204" pitchFamily="34" charset="0"/>
                <a:cs typeface="Calibri" panose="020F0502020204030204" pitchFamily="34" charset="0"/>
              </a:rPr>
              <a:t>Chronic Condition Capture During AWV </a:t>
            </a: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8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563"/>
            <a:ext cx="8596668" cy="757382"/>
          </a:xfrm>
        </p:spPr>
        <p:txBody>
          <a:bodyPr/>
          <a:lstStyle/>
          <a:p>
            <a:r>
              <a:rPr lang="en-US" b="1" dirty="0" smtClean="0">
                <a:latin typeface="Calibri" panose="020F0502020204030204" pitchFamily="34" charset="0"/>
                <a:cs typeface="Calibri" panose="020F0502020204030204" pitchFamily="34" charset="0"/>
              </a:rPr>
              <a:t>AWV Overview</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886691"/>
            <a:ext cx="8596668" cy="5818909"/>
          </a:xfrm>
        </p:spPr>
        <p:txBody>
          <a:bodyPr>
            <a:normAutofit lnSpcReduction="10000"/>
          </a:bodyPr>
          <a:lstStyle/>
          <a:p>
            <a:r>
              <a:rPr lang="en-US" sz="2000" dirty="0" smtClean="0">
                <a:solidFill>
                  <a:schemeClr val="tx1"/>
                </a:solidFill>
                <a:latin typeface="Calibri" panose="020F0502020204030204" pitchFamily="34" charset="0"/>
                <a:cs typeface="Calibri" panose="020F0502020204030204" pitchFamily="34" charset="0"/>
              </a:rPr>
              <a:t>The AWV is a </a:t>
            </a:r>
            <a:r>
              <a:rPr lang="en-US" sz="2000" dirty="0">
                <a:solidFill>
                  <a:schemeClr val="tx1"/>
                </a:solidFill>
                <a:latin typeface="Calibri" panose="020F0502020204030204" pitchFamily="34" charset="0"/>
                <a:cs typeface="Calibri" panose="020F0502020204030204" pitchFamily="34" charset="0"/>
              </a:rPr>
              <a:t>conversation between </a:t>
            </a:r>
            <a:r>
              <a:rPr lang="en-US" sz="2000" dirty="0" smtClean="0">
                <a:solidFill>
                  <a:schemeClr val="tx1"/>
                </a:solidFill>
                <a:latin typeface="Calibri" panose="020F0502020204030204" pitchFamily="34" charset="0"/>
                <a:cs typeface="Calibri" panose="020F0502020204030204" pitchFamily="34" charset="0"/>
              </a:rPr>
              <a:t>patient and provider to </a:t>
            </a:r>
            <a:r>
              <a:rPr lang="en-US" sz="2000" dirty="0">
                <a:solidFill>
                  <a:schemeClr val="tx1"/>
                </a:solidFill>
                <a:latin typeface="Calibri" panose="020F0502020204030204" pitchFamily="34" charset="0"/>
                <a:cs typeface="Calibri" panose="020F0502020204030204" pitchFamily="34" charset="0"/>
              </a:rPr>
              <a:t>discuss </a:t>
            </a:r>
            <a:r>
              <a:rPr lang="en-US" sz="2000" dirty="0" smtClean="0">
                <a:solidFill>
                  <a:schemeClr val="tx1"/>
                </a:solidFill>
                <a:latin typeface="Calibri" panose="020F0502020204030204" pitchFamily="34" charset="0"/>
                <a:cs typeface="Calibri" panose="020F0502020204030204" pitchFamily="34" charset="0"/>
              </a:rPr>
              <a:t>the patients health </a:t>
            </a:r>
            <a:r>
              <a:rPr lang="en-US" sz="2000" dirty="0">
                <a:solidFill>
                  <a:schemeClr val="tx1"/>
                </a:solidFill>
                <a:latin typeface="Calibri" panose="020F0502020204030204" pitchFamily="34" charset="0"/>
                <a:cs typeface="Calibri" panose="020F0502020204030204" pitchFamily="34" charset="0"/>
              </a:rPr>
              <a:t>history and any concerns </a:t>
            </a:r>
            <a:r>
              <a:rPr lang="en-US" sz="2000" dirty="0" smtClean="0">
                <a:solidFill>
                  <a:schemeClr val="tx1"/>
                </a:solidFill>
                <a:latin typeface="Calibri" panose="020F0502020204030204" pitchFamily="34" charset="0"/>
                <a:cs typeface="Calibri" panose="020F0502020204030204" pitchFamily="34" charset="0"/>
              </a:rPr>
              <a:t>they </a:t>
            </a:r>
            <a:r>
              <a:rPr lang="en-US" sz="2000" dirty="0">
                <a:solidFill>
                  <a:schemeClr val="tx1"/>
                </a:solidFill>
                <a:latin typeface="Calibri" panose="020F0502020204030204" pitchFamily="34" charset="0"/>
                <a:cs typeface="Calibri" panose="020F0502020204030204" pitchFamily="34" charset="0"/>
              </a:rPr>
              <a:t>have regarding your </a:t>
            </a:r>
            <a:r>
              <a:rPr lang="en-US" sz="2000" dirty="0" smtClean="0">
                <a:solidFill>
                  <a:schemeClr val="tx1"/>
                </a:solidFill>
                <a:latin typeface="Calibri" panose="020F0502020204030204" pitchFamily="34" charset="0"/>
                <a:cs typeface="Calibri" panose="020F0502020204030204" pitchFamily="34" charset="0"/>
              </a:rPr>
              <a:t>health. It is a visit to </a:t>
            </a:r>
            <a:r>
              <a:rPr lang="en-US" sz="2000" dirty="0">
                <a:solidFill>
                  <a:schemeClr val="tx1"/>
                </a:solidFill>
                <a:latin typeface="Calibri" panose="020F0502020204030204" pitchFamily="34" charset="0"/>
                <a:cs typeface="Calibri" panose="020F0502020204030204" pitchFamily="34" charset="0"/>
              </a:rPr>
              <a:t>review </a:t>
            </a:r>
            <a:r>
              <a:rPr lang="en-US" sz="2000" dirty="0" smtClean="0">
                <a:solidFill>
                  <a:schemeClr val="tx1"/>
                </a:solidFill>
                <a:latin typeface="Calibri" panose="020F0502020204030204" pitchFamily="34" charset="0"/>
                <a:cs typeface="Calibri" panose="020F0502020204030204" pitchFamily="34" charset="0"/>
              </a:rPr>
              <a:t>medications </a:t>
            </a:r>
            <a:r>
              <a:rPr lang="en-US" sz="2000" dirty="0">
                <a:solidFill>
                  <a:schemeClr val="tx1"/>
                </a:solidFill>
                <a:latin typeface="Calibri" panose="020F0502020204030204" pitchFamily="34" charset="0"/>
                <a:cs typeface="Calibri" panose="020F0502020204030204" pitchFamily="34" charset="0"/>
              </a:rPr>
              <a:t>and immunizations. It also </a:t>
            </a:r>
            <a:r>
              <a:rPr lang="en-US" sz="2000" dirty="0" smtClean="0">
                <a:solidFill>
                  <a:schemeClr val="tx1"/>
                </a:solidFill>
                <a:latin typeface="Calibri" panose="020F0502020204030204" pitchFamily="34" charset="0"/>
                <a:cs typeface="Calibri" panose="020F0502020204030204" pitchFamily="34" charset="0"/>
              </a:rPr>
              <a:t>a good </a:t>
            </a:r>
            <a:r>
              <a:rPr lang="en-US" sz="2000" dirty="0">
                <a:solidFill>
                  <a:schemeClr val="tx1"/>
                </a:solidFill>
                <a:latin typeface="Calibri" panose="020F0502020204030204" pitchFamily="34" charset="0"/>
                <a:cs typeface="Calibri" panose="020F0502020204030204" pitchFamily="34" charset="0"/>
              </a:rPr>
              <a:t>time when </a:t>
            </a:r>
            <a:r>
              <a:rPr lang="en-US" sz="2000" dirty="0" smtClean="0">
                <a:solidFill>
                  <a:schemeClr val="tx1"/>
                </a:solidFill>
                <a:latin typeface="Calibri" panose="020F0502020204030204" pitchFamily="34" charset="0"/>
                <a:cs typeface="Calibri" panose="020F0502020204030204" pitchFamily="34" charset="0"/>
              </a:rPr>
              <a:t>patient and provider review existing </a:t>
            </a:r>
            <a:r>
              <a:rPr lang="en-US" sz="2000" dirty="0">
                <a:solidFill>
                  <a:schemeClr val="tx1"/>
                </a:solidFill>
                <a:latin typeface="Calibri" panose="020F0502020204030204" pitchFamily="34" charset="0"/>
                <a:cs typeface="Calibri" panose="020F0502020204030204" pitchFamily="34" charset="0"/>
              </a:rPr>
              <a:t>health problems; determine what health issues may become a concern in the future and how to prevent them.</a:t>
            </a:r>
          </a:p>
          <a:p>
            <a:r>
              <a:rPr lang="en-US" sz="2000" dirty="0">
                <a:solidFill>
                  <a:schemeClr val="tx1"/>
                </a:solidFill>
                <a:latin typeface="Calibri" panose="020F0502020204030204" pitchFamily="34" charset="0"/>
                <a:cs typeface="Calibri" panose="020F0502020204030204" pitchFamily="34" charset="0"/>
              </a:rPr>
              <a:t>The goals of an </a:t>
            </a:r>
            <a:r>
              <a:rPr lang="en-US" sz="2000" dirty="0" smtClean="0">
                <a:solidFill>
                  <a:schemeClr val="tx1"/>
                </a:solidFill>
                <a:latin typeface="Calibri" panose="020F0502020204030204" pitchFamily="34" charset="0"/>
                <a:cs typeface="Calibri" panose="020F0502020204030204" pitchFamily="34" charset="0"/>
              </a:rPr>
              <a:t>AWV is </a:t>
            </a:r>
            <a:r>
              <a:rPr lang="en-US" sz="2000" dirty="0">
                <a:solidFill>
                  <a:schemeClr val="tx1"/>
                </a:solidFill>
                <a:latin typeface="Calibri" panose="020F0502020204030204" pitchFamily="34" charset="0"/>
                <a:cs typeface="Calibri" panose="020F0502020204030204" pitchFamily="34" charset="0"/>
              </a:rPr>
              <a:t>to create a complete personal and family health history and to help prevent future health problems</a:t>
            </a:r>
            <a:r>
              <a:rPr lang="en-US" sz="2000" dirty="0" smtClean="0">
                <a:solidFill>
                  <a:schemeClr val="tx1"/>
                </a:solidFill>
                <a:latin typeface="Calibri" panose="020F0502020204030204" pitchFamily="34" charset="0"/>
                <a:cs typeface="Calibri" panose="020F0502020204030204" pitchFamily="34" charset="0"/>
              </a:rPr>
              <a:t>.</a:t>
            </a:r>
          </a:p>
          <a:p>
            <a:r>
              <a:rPr lang="en-US" sz="2000" dirty="0" smtClean="0">
                <a:solidFill>
                  <a:schemeClr val="tx1"/>
                </a:solidFill>
                <a:latin typeface="Calibri" panose="020F0502020204030204" pitchFamily="34" charset="0"/>
                <a:cs typeface="Calibri" panose="020F0502020204030204" pitchFamily="34" charset="0"/>
              </a:rPr>
              <a:t>The AWV is a non-touch visit.</a:t>
            </a:r>
          </a:p>
          <a:p>
            <a:r>
              <a:rPr lang="en-US" sz="2000" dirty="0">
                <a:solidFill>
                  <a:schemeClr val="tx1"/>
                </a:solidFill>
                <a:latin typeface="Calibri" panose="020F0502020204030204" pitchFamily="34" charset="0"/>
                <a:cs typeface="Calibri" panose="020F0502020204030204" pitchFamily="34" charset="0"/>
              </a:rPr>
              <a:t>The </a:t>
            </a:r>
            <a:r>
              <a:rPr lang="en-US" sz="2000" dirty="0" smtClean="0">
                <a:solidFill>
                  <a:schemeClr val="tx1"/>
                </a:solidFill>
                <a:latin typeface="Calibri" panose="020F0502020204030204" pitchFamily="34" charset="0"/>
                <a:cs typeface="Calibri" panose="020F0502020204030204" pitchFamily="34" charset="0"/>
              </a:rPr>
              <a:t>AWV </a:t>
            </a:r>
            <a:r>
              <a:rPr lang="en-US" sz="2000" dirty="0">
                <a:solidFill>
                  <a:schemeClr val="tx1"/>
                </a:solidFill>
                <a:latin typeface="Calibri" panose="020F0502020204030204" pitchFamily="34" charset="0"/>
                <a:cs typeface="Calibri" panose="020F0502020204030204" pitchFamily="34" charset="0"/>
              </a:rPr>
              <a:t>gives </a:t>
            </a:r>
            <a:r>
              <a:rPr lang="en-US" sz="2000" dirty="0" smtClean="0">
                <a:solidFill>
                  <a:schemeClr val="tx1"/>
                </a:solidFill>
                <a:latin typeface="Calibri" panose="020F0502020204030204" pitchFamily="34" charset="0"/>
                <a:cs typeface="Calibri" panose="020F0502020204030204" pitchFamily="34" charset="0"/>
              </a:rPr>
              <a:t>the patient </a:t>
            </a:r>
            <a:r>
              <a:rPr lang="en-US" sz="2000" dirty="0">
                <a:solidFill>
                  <a:schemeClr val="tx1"/>
                </a:solidFill>
                <a:latin typeface="Calibri" panose="020F0502020204030204" pitchFamily="34" charset="0"/>
                <a:cs typeface="Calibri" panose="020F0502020204030204" pitchFamily="34" charset="0"/>
              </a:rPr>
              <a:t>and </a:t>
            </a:r>
            <a:r>
              <a:rPr lang="en-US" sz="2000" dirty="0" smtClean="0">
                <a:solidFill>
                  <a:schemeClr val="tx1"/>
                </a:solidFill>
                <a:latin typeface="Calibri" panose="020F0502020204030204" pitchFamily="34" charset="0"/>
                <a:cs typeface="Calibri" panose="020F0502020204030204" pitchFamily="34" charset="0"/>
              </a:rPr>
              <a:t>their provider a </a:t>
            </a:r>
            <a:r>
              <a:rPr lang="en-US" sz="2000" dirty="0">
                <a:solidFill>
                  <a:schemeClr val="tx1"/>
                </a:solidFill>
                <a:latin typeface="Calibri" panose="020F0502020204030204" pitchFamily="34" charset="0"/>
                <a:cs typeface="Calibri" panose="020F0502020204030204" pitchFamily="34" charset="0"/>
              </a:rPr>
              <a:t>complete picture of </a:t>
            </a:r>
            <a:r>
              <a:rPr lang="en-US" sz="2000" dirty="0" smtClean="0">
                <a:solidFill>
                  <a:schemeClr val="tx1"/>
                </a:solidFill>
                <a:latin typeface="Calibri" panose="020F0502020204030204" pitchFamily="34" charset="0"/>
                <a:cs typeface="Calibri" panose="020F0502020204030204" pitchFamily="34" charset="0"/>
              </a:rPr>
              <a:t>the patients </a:t>
            </a:r>
            <a:r>
              <a:rPr lang="en-US" sz="2000" dirty="0">
                <a:solidFill>
                  <a:schemeClr val="tx1"/>
                </a:solidFill>
                <a:latin typeface="Calibri" panose="020F0502020204030204" pitchFamily="34" charset="0"/>
                <a:cs typeface="Calibri" panose="020F0502020204030204" pitchFamily="34" charset="0"/>
              </a:rPr>
              <a:t>health and what </a:t>
            </a:r>
            <a:r>
              <a:rPr lang="en-US" sz="2000" dirty="0" smtClean="0">
                <a:solidFill>
                  <a:schemeClr val="tx1"/>
                </a:solidFill>
                <a:latin typeface="Calibri" panose="020F0502020204030204" pitchFamily="34" charset="0"/>
                <a:cs typeface="Calibri" panose="020F0502020204030204" pitchFamily="34" charset="0"/>
              </a:rPr>
              <a:t>they </a:t>
            </a:r>
            <a:r>
              <a:rPr lang="en-US" sz="2000" dirty="0">
                <a:solidFill>
                  <a:schemeClr val="tx1"/>
                </a:solidFill>
                <a:latin typeface="Calibri" panose="020F0502020204030204" pitchFamily="34" charset="0"/>
                <a:cs typeface="Calibri" panose="020F0502020204030204" pitchFamily="34" charset="0"/>
              </a:rPr>
              <a:t>need to do to </a:t>
            </a:r>
            <a:r>
              <a:rPr lang="en-US" sz="2000" dirty="0" smtClean="0">
                <a:solidFill>
                  <a:schemeClr val="tx1"/>
                </a:solidFill>
                <a:latin typeface="Calibri" panose="020F0502020204030204" pitchFamily="34" charset="0"/>
                <a:cs typeface="Calibri" panose="020F0502020204030204" pitchFamily="34" charset="0"/>
              </a:rPr>
              <a:t>stay healthy. This is a visit to help the patient understand their current health status and steps they need to take to ensure their health stays healthy throughout the year. </a:t>
            </a:r>
          </a:p>
          <a:p>
            <a:r>
              <a:rPr lang="en-US" sz="2000" dirty="0">
                <a:solidFill>
                  <a:schemeClr val="tx1"/>
                </a:solidFill>
                <a:latin typeface="Calibri" panose="020F0502020204030204" pitchFamily="34" charset="0"/>
                <a:cs typeface="Calibri" panose="020F0502020204030204" pitchFamily="34" charset="0"/>
              </a:rPr>
              <a:t>The AWV is an opportunity to really coordinate </a:t>
            </a:r>
            <a:r>
              <a:rPr lang="en-US" sz="2000" dirty="0" smtClean="0">
                <a:solidFill>
                  <a:schemeClr val="tx1"/>
                </a:solidFill>
                <a:latin typeface="Calibri" panose="020F0502020204030204" pitchFamily="34" charset="0"/>
                <a:cs typeface="Calibri" panose="020F0502020204030204" pitchFamily="34" charset="0"/>
              </a:rPr>
              <a:t>care. It is </a:t>
            </a:r>
            <a:r>
              <a:rPr lang="en-US" sz="2000" dirty="0">
                <a:solidFill>
                  <a:schemeClr val="tx1"/>
                </a:solidFill>
                <a:latin typeface="Calibri" panose="020F0502020204030204" pitchFamily="34" charset="0"/>
                <a:cs typeface="Calibri" panose="020F0502020204030204" pitchFamily="34" charset="0"/>
              </a:rPr>
              <a:t>a time to talk proactively about the “whole” patient, especially their medical and family history and current health conditions, along with medications and supplements. The provider can also obtain specific vitals, such as height, weight, body mass index, blood pressure and vision, and discuss recommended screenings and vaccinations.</a:t>
            </a:r>
            <a:endParaRPr lang="en-US" sz="2000" dirty="0" smtClean="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Tree>
    <p:extLst>
      <p:ext uri="{BB962C8B-B14F-4D97-AF65-F5344CB8AC3E}">
        <p14:creationId xmlns:p14="http://schemas.microsoft.com/office/powerpoint/2010/main" val="612356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4327"/>
          </a:xfrm>
        </p:spPr>
        <p:txBody>
          <a:bodyPr/>
          <a:lstStyle/>
          <a:p>
            <a:r>
              <a:rPr lang="en-US" b="1" dirty="0" smtClean="0">
                <a:latin typeface="Calibri" panose="020F0502020204030204" pitchFamily="34" charset="0"/>
                <a:cs typeface="Calibri" panose="020F0502020204030204" pitchFamily="34" charset="0"/>
              </a:rPr>
              <a:t>Coding and Billing AWV</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265382"/>
            <a:ext cx="8596668" cy="5237017"/>
          </a:xfrm>
        </p:spPr>
        <p:txBody>
          <a:bodyPr/>
          <a:lstStyle/>
          <a:p>
            <a:r>
              <a:rPr lang="en-US" sz="2800" dirty="0">
                <a:solidFill>
                  <a:schemeClr val="tx1"/>
                </a:solidFill>
                <a:latin typeface="Calibri" panose="020F0502020204030204" pitchFamily="34" charset="0"/>
                <a:cs typeface="Calibri" panose="020F0502020204030204" pitchFamily="34" charset="0"/>
              </a:rPr>
              <a:t>The two CPT codes used to report AWV services are:</a:t>
            </a:r>
          </a:p>
          <a:p>
            <a:pPr lvl="1">
              <a:buFont typeface="Wingdings" panose="05000000000000000000" pitchFamily="2" charset="2"/>
              <a:buChar char="q"/>
            </a:pPr>
            <a:r>
              <a:rPr lang="en-US" sz="2800" dirty="0">
                <a:solidFill>
                  <a:schemeClr val="tx1"/>
                </a:solidFill>
                <a:latin typeface="Calibri" panose="020F0502020204030204" pitchFamily="34" charset="0"/>
                <a:cs typeface="Calibri" panose="020F0502020204030204" pitchFamily="34" charset="0"/>
              </a:rPr>
              <a:t>G0438 initial </a:t>
            </a:r>
            <a:r>
              <a:rPr lang="en-US" sz="2800" dirty="0" smtClean="0">
                <a:solidFill>
                  <a:schemeClr val="tx1"/>
                </a:solidFill>
                <a:latin typeface="Calibri" panose="020F0502020204030204" pitchFamily="34" charset="0"/>
                <a:cs typeface="Calibri" panose="020F0502020204030204" pitchFamily="34" charset="0"/>
              </a:rPr>
              <a:t>visit</a:t>
            </a:r>
          </a:p>
          <a:p>
            <a:pPr lvl="1">
              <a:buFont typeface="Wingdings" panose="05000000000000000000" pitchFamily="2" charset="2"/>
              <a:buChar char="q"/>
            </a:pPr>
            <a:r>
              <a:rPr lang="en-US" sz="2800" dirty="0" smtClean="0">
                <a:solidFill>
                  <a:schemeClr val="tx1"/>
                </a:solidFill>
                <a:latin typeface="Calibri" panose="020F0502020204030204" pitchFamily="34" charset="0"/>
                <a:cs typeface="Calibri" panose="020F0502020204030204" pitchFamily="34" charset="0"/>
              </a:rPr>
              <a:t>G0439 </a:t>
            </a:r>
            <a:r>
              <a:rPr lang="en-US" sz="2800" dirty="0">
                <a:solidFill>
                  <a:schemeClr val="tx1"/>
                </a:solidFill>
                <a:latin typeface="Calibri" panose="020F0502020204030204" pitchFamily="34" charset="0"/>
                <a:cs typeface="Calibri" panose="020F0502020204030204" pitchFamily="34" charset="0"/>
              </a:rPr>
              <a:t>subsequent </a:t>
            </a:r>
            <a:r>
              <a:rPr lang="en-US" sz="2800" dirty="0" smtClean="0">
                <a:solidFill>
                  <a:schemeClr val="tx1"/>
                </a:solidFill>
                <a:latin typeface="Calibri" panose="020F0502020204030204" pitchFamily="34" charset="0"/>
                <a:cs typeface="Calibri" panose="020F0502020204030204" pitchFamily="34" charset="0"/>
              </a:rPr>
              <a:t>visit</a:t>
            </a:r>
          </a:p>
          <a:p>
            <a:r>
              <a:rPr lang="en-US" sz="2800" dirty="0" smtClean="0">
                <a:solidFill>
                  <a:schemeClr val="tx1"/>
                </a:solidFill>
                <a:latin typeface="Calibri" panose="020F0502020204030204" pitchFamily="34" charset="0"/>
                <a:cs typeface="Calibri" panose="020F0502020204030204" pitchFamily="34" charset="0"/>
              </a:rPr>
              <a:t>G0438: Billable </a:t>
            </a:r>
            <a:r>
              <a:rPr lang="en-US" sz="2800" dirty="0">
                <a:solidFill>
                  <a:schemeClr val="tx1"/>
                </a:solidFill>
                <a:latin typeface="Calibri" panose="020F0502020204030204" pitchFamily="34" charset="0"/>
                <a:cs typeface="Calibri" panose="020F0502020204030204" pitchFamily="34" charset="0"/>
              </a:rPr>
              <a:t>for the first AWV only</a:t>
            </a:r>
            <a:r>
              <a:rPr lang="en-US" sz="2800" dirty="0" smtClean="0">
                <a:solidFill>
                  <a:schemeClr val="tx1"/>
                </a:solidFill>
                <a:latin typeface="Calibri" panose="020F0502020204030204" pitchFamily="34" charset="0"/>
                <a:cs typeface="Calibri" panose="020F0502020204030204" pitchFamily="34" charset="0"/>
              </a:rPr>
              <a:t>. Patient </a:t>
            </a:r>
            <a:r>
              <a:rPr lang="en-US" sz="2800" dirty="0">
                <a:solidFill>
                  <a:schemeClr val="tx1"/>
                </a:solidFill>
                <a:latin typeface="Calibri" panose="020F0502020204030204" pitchFamily="34" charset="0"/>
                <a:cs typeface="Calibri" panose="020F0502020204030204" pitchFamily="34" charset="0"/>
              </a:rPr>
              <a:t>is eligible after the first 12 months of Medicare coverage</a:t>
            </a:r>
            <a:r>
              <a:rPr lang="en-US" sz="2800" dirty="0" smtClean="0">
                <a:solidFill>
                  <a:schemeClr val="tx1"/>
                </a:solidFill>
                <a:latin typeface="Calibri" panose="020F0502020204030204" pitchFamily="34" charset="0"/>
                <a:cs typeface="Calibri" panose="020F0502020204030204" pitchFamily="34" charset="0"/>
              </a:rPr>
              <a:t>. For </a:t>
            </a:r>
            <a:r>
              <a:rPr lang="en-US" sz="2800" dirty="0">
                <a:solidFill>
                  <a:schemeClr val="tx1"/>
                </a:solidFill>
                <a:latin typeface="Calibri" panose="020F0502020204030204" pitchFamily="34" charset="0"/>
                <a:cs typeface="Calibri" panose="020F0502020204030204" pitchFamily="34" charset="0"/>
              </a:rPr>
              <a:t>services within the first 12 months, conduct the Initial Preventive Physical Exam (IPPE), also referred to as the Welcome to Medicare Visit (G0402</a:t>
            </a:r>
            <a:r>
              <a:rPr lang="en-US" sz="2800" dirty="0" smtClean="0">
                <a:solidFill>
                  <a:schemeClr val="tx1"/>
                </a:solidFill>
                <a:latin typeface="Calibri" panose="020F0502020204030204" pitchFamily="34" charset="0"/>
                <a:cs typeface="Calibri" panose="020F0502020204030204" pitchFamily="34" charset="0"/>
              </a:rPr>
              <a:t>).</a:t>
            </a:r>
          </a:p>
          <a:p>
            <a:r>
              <a:rPr lang="en-US" sz="2800" dirty="0" smtClean="0">
                <a:solidFill>
                  <a:schemeClr val="tx1"/>
                </a:solidFill>
                <a:latin typeface="Calibri" panose="020F0502020204030204" pitchFamily="34" charset="0"/>
                <a:cs typeface="Calibri" panose="020F0502020204030204" pitchFamily="34" charset="0"/>
              </a:rPr>
              <a:t>G0439: Billable for </a:t>
            </a:r>
            <a:r>
              <a:rPr lang="en-US" sz="2800" dirty="0">
                <a:solidFill>
                  <a:schemeClr val="tx1"/>
                </a:solidFill>
                <a:latin typeface="Calibri" panose="020F0502020204030204" pitchFamily="34" charset="0"/>
                <a:cs typeface="Calibri" panose="020F0502020204030204" pitchFamily="34" charset="0"/>
              </a:rPr>
              <a:t>subsequent AWV</a:t>
            </a:r>
            <a:r>
              <a:rPr lang="en-US" sz="2800" dirty="0" smtClean="0">
                <a:solidFill>
                  <a:schemeClr val="tx1"/>
                </a:solidFill>
                <a:latin typeface="Calibri" panose="020F0502020204030204" pitchFamily="34" charset="0"/>
                <a:cs typeface="Calibri" panose="020F0502020204030204" pitchFamily="34" charset="0"/>
              </a:rPr>
              <a:t>. The </a:t>
            </a:r>
            <a:r>
              <a:rPr lang="en-US" sz="2800" dirty="0">
                <a:solidFill>
                  <a:schemeClr val="tx1"/>
                </a:solidFill>
                <a:latin typeface="Calibri" panose="020F0502020204030204" pitchFamily="34" charset="0"/>
                <a:cs typeface="Calibri" panose="020F0502020204030204" pitchFamily="34" charset="0"/>
              </a:rPr>
              <a:t>patient cannot have had a prior AWV in the past 12 months.</a:t>
            </a:r>
          </a:p>
          <a:p>
            <a:pPr marL="0" indent="0">
              <a:buNone/>
            </a:pPr>
            <a:endParaRPr lang="en-US" dirty="0"/>
          </a:p>
        </p:txBody>
      </p:sp>
    </p:spTree>
    <p:extLst>
      <p:ext uri="{BB962C8B-B14F-4D97-AF65-F5344CB8AC3E}">
        <p14:creationId xmlns:p14="http://schemas.microsoft.com/office/powerpoint/2010/main" val="215253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5491"/>
            <a:ext cx="8596668" cy="711200"/>
          </a:xfrm>
        </p:spPr>
        <p:txBody>
          <a:bodyPr/>
          <a:lstStyle/>
          <a:p>
            <a:r>
              <a:rPr lang="en-US" b="1" dirty="0" smtClean="0">
                <a:latin typeface="Calibri" panose="020F0502020204030204" pitchFamily="34" charset="0"/>
                <a:cs typeface="Calibri" panose="020F0502020204030204" pitchFamily="34" charset="0"/>
              </a:rPr>
              <a:t>Components of the G0438 Initial AWV</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794327"/>
            <a:ext cx="9787466" cy="5818909"/>
          </a:xfrm>
        </p:spPr>
        <p:txBody>
          <a:bodyPr>
            <a:normAutofit fontScale="55000" lnSpcReduction="20000"/>
          </a:bodyPr>
          <a:lstStyle/>
          <a:p>
            <a:r>
              <a:rPr lang="en-US" sz="3200" dirty="0">
                <a:solidFill>
                  <a:schemeClr val="tx1"/>
                </a:solidFill>
                <a:latin typeface="Calibri" panose="020F0502020204030204" pitchFamily="34" charset="0"/>
                <a:cs typeface="Calibri" panose="020F0502020204030204" pitchFamily="34" charset="0"/>
              </a:rPr>
              <a:t>The patient must not have received an </a:t>
            </a:r>
            <a:r>
              <a:rPr lang="en-US" sz="3200" dirty="0" smtClean="0">
                <a:solidFill>
                  <a:schemeClr val="tx1"/>
                </a:solidFill>
                <a:latin typeface="Calibri" panose="020F0502020204030204" pitchFamily="34" charset="0"/>
                <a:cs typeface="Calibri" panose="020F0502020204030204" pitchFamily="34" charset="0"/>
              </a:rPr>
              <a:t>IPPE (G0402) </a:t>
            </a:r>
            <a:r>
              <a:rPr lang="en-US" sz="3200" dirty="0">
                <a:solidFill>
                  <a:schemeClr val="tx1"/>
                </a:solidFill>
                <a:latin typeface="Calibri" panose="020F0502020204030204" pitchFamily="34" charset="0"/>
                <a:cs typeface="Calibri" panose="020F0502020204030204" pitchFamily="34" charset="0"/>
              </a:rPr>
              <a:t>within the past 12 months.</a:t>
            </a:r>
          </a:p>
          <a:p>
            <a:r>
              <a:rPr lang="en-US" sz="3200" dirty="0">
                <a:solidFill>
                  <a:schemeClr val="tx1"/>
                </a:solidFill>
                <a:latin typeface="Calibri" panose="020F0502020204030204" pitchFamily="34" charset="0"/>
                <a:cs typeface="Calibri" panose="020F0502020204030204" pitchFamily="34" charset="0"/>
              </a:rPr>
              <a:t>Administer a Health Risk Assessment (HRA) that includes, at a minimum: demographic data, self-assessment of health status, psychosocial and behavioral risks, and activities of daily living (ADLs), instrumental ADLs including but not limited to shopping, housekeeping, managing own medications, and handling finances.</a:t>
            </a:r>
          </a:p>
          <a:p>
            <a:r>
              <a:rPr lang="en-US" sz="3200" dirty="0">
                <a:solidFill>
                  <a:schemeClr val="tx1"/>
                </a:solidFill>
                <a:latin typeface="Calibri" panose="020F0502020204030204" pitchFamily="34" charset="0"/>
                <a:cs typeface="Calibri" panose="020F0502020204030204" pitchFamily="34" charset="0"/>
              </a:rPr>
              <a:t>Establish the patient’s medical and family history.</a:t>
            </a:r>
          </a:p>
          <a:p>
            <a:r>
              <a:rPr lang="en-US" sz="3200" dirty="0">
                <a:solidFill>
                  <a:schemeClr val="tx1"/>
                </a:solidFill>
                <a:latin typeface="Calibri" panose="020F0502020204030204" pitchFamily="34" charset="0"/>
                <a:cs typeface="Calibri" panose="020F0502020204030204" pitchFamily="34" charset="0"/>
              </a:rPr>
              <a:t>Establish a list of current physicians and providers that are regularly involved in the medical care of the patient</a:t>
            </a:r>
            <a:r>
              <a:rPr lang="en-US" sz="3200" dirty="0" smtClean="0">
                <a:solidFill>
                  <a:schemeClr val="tx1"/>
                </a:solidFill>
                <a:latin typeface="Calibri" panose="020F0502020204030204" pitchFamily="34" charset="0"/>
                <a:cs typeface="Calibri" panose="020F0502020204030204" pitchFamily="34" charset="0"/>
              </a:rPr>
              <a:t>.</a:t>
            </a:r>
          </a:p>
          <a:p>
            <a:r>
              <a:rPr lang="en-US" sz="3200" dirty="0" smtClean="0">
                <a:solidFill>
                  <a:schemeClr val="tx1"/>
                </a:solidFill>
                <a:latin typeface="Calibri" panose="020F0502020204030204" pitchFamily="34" charset="0"/>
                <a:cs typeface="Calibri" panose="020F0502020204030204" pitchFamily="34" charset="0"/>
              </a:rPr>
              <a:t>Obtain </a:t>
            </a:r>
            <a:r>
              <a:rPr lang="en-US" sz="3200" dirty="0">
                <a:solidFill>
                  <a:schemeClr val="tx1"/>
                </a:solidFill>
                <a:latin typeface="Calibri" panose="020F0502020204030204" pitchFamily="34" charset="0"/>
                <a:cs typeface="Calibri" panose="020F0502020204030204" pitchFamily="34" charset="0"/>
              </a:rPr>
              <a:t>blood pressure, height, weight, body mass index or waist circumference, and other measurements, as deemed </a:t>
            </a:r>
            <a:r>
              <a:rPr lang="en-US" sz="3200" dirty="0" smtClean="0">
                <a:solidFill>
                  <a:schemeClr val="tx1"/>
                </a:solidFill>
                <a:latin typeface="Calibri" panose="020F0502020204030204" pitchFamily="34" charset="0"/>
                <a:cs typeface="Calibri" panose="020F0502020204030204" pitchFamily="34" charset="0"/>
              </a:rPr>
              <a:t>appropriate.</a:t>
            </a:r>
          </a:p>
          <a:p>
            <a:r>
              <a:rPr lang="en-US" sz="3200" dirty="0" smtClean="0">
                <a:solidFill>
                  <a:schemeClr val="tx1"/>
                </a:solidFill>
                <a:latin typeface="Calibri" panose="020F0502020204030204" pitchFamily="34" charset="0"/>
                <a:cs typeface="Calibri" panose="020F0502020204030204" pitchFamily="34" charset="0"/>
              </a:rPr>
              <a:t>Assess </a:t>
            </a:r>
            <a:r>
              <a:rPr lang="en-US" sz="3200" dirty="0">
                <a:solidFill>
                  <a:schemeClr val="tx1"/>
                </a:solidFill>
                <a:latin typeface="Calibri" panose="020F0502020204030204" pitchFamily="34" charset="0"/>
                <a:cs typeface="Calibri" panose="020F0502020204030204" pitchFamily="34" charset="0"/>
              </a:rPr>
              <a:t>patient’s cognitive function</a:t>
            </a:r>
            <a:r>
              <a:rPr lang="en-US" sz="3200" dirty="0" smtClean="0">
                <a:solidFill>
                  <a:schemeClr val="tx1"/>
                </a:solidFill>
                <a:latin typeface="Calibri" panose="020F0502020204030204" pitchFamily="34" charset="0"/>
                <a:cs typeface="Calibri" panose="020F0502020204030204" pitchFamily="34" charset="0"/>
              </a:rPr>
              <a:t>.</a:t>
            </a:r>
          </a:p>
          <a:p>
            <a:r>
              <a:rPr lang="en-US" sz="3200" dirty="0" smtClean="0">
                <a:solidFill>
                  <a:schemeClr val="tx1"/>
                </a:solidFill>
                <a:latin typeface="Calibri" panose="020F0502020204030204" pitchFamily="34" charset="0"/>
                <a:cs typeface="Calibri" panose="020F0502020204030204" pitchFamily="34" charset="0"/>
              </a:rPr>
              <a:t>Review </a:t>
            </a:r>
            <a:r>
              <a:rPr lang="en-US" sz="3200" dirty="0">
                <a:solidFill>
                  <a:schemeClr val="tx1"/>
                </a:solidFill>
                <a:latin typeface="Calibri" panose="020F0502020204030204" pitchFamily="34" charset="0"/>
                <a:cs typeface="Calibri" panose="020F0502020204030204" pitchFamily="34" charset="0"/>
              </a:rPr>
              <a:t>risk factors for depression, including current or past experiences with depression or mood disorders</a:t>
            </a:r>
            <a:r>
              <a:rPr lang="en-US" sz="3200" dirty="0" smtClean="0">
                <a:solidFill>
                  <a:schemeClr val="tx1"/>
                </a:solidFill>
                <a:latin typeface="Calibri" panose="020F0502020204030204" pitchFamily="34" charset="0"/>
                <a:cs typeface="Calibri" panose="020F0502020204030204" pitchFamily="34" charset="0"/>
              </a:rPr>
              <a:t>.</a:t>
            </a:r>
          </a:p>
          <a:p>
            <a:r>
              <a:rPr lang="en-US" sz="3200" dirty="0" smtClean="0">
                <a:solidFill>
                  <a:schemeClr val="tx1"/>
                </a:solidFill>
                <a:latin typeface="Calibri" panose="020F0502020204030204" pitchFamily="34" charset="0"/>
                <a:cs typeface="Calibri" panose="020F0502020204030204" pitchFamily="34" charset="0"/>
              </a:rPr>
              <a:t>Review </a:t>
            </a:r>
            <a:r>
              <a:rPr lang="en-US" sz="3200" dirty="0">
                <a:solidFill>
                  <a:schemeClr val="tx1"/>
                </a:solidFill>
                <a:latin typeface="Calibri" panose="020F0502020204030204" pitchFamily="34" charset="0"/>
                <a:cs typeface="Calibri" panose="020F0502020204030204" pitchFamily="34" charset="0"/>
              </a:rPr>
              <a:t>patient’s functional ability and safety based on direct observation, or the use of appropriate screening questions</a:t>
            </a:r>
            <a:r>
              <a:rPr lang="en-US" sz="3200" dirty="0" smtClean="0">
                <a:solidFill>
                  <a:schemeClr val="tx1"/>
                </a:solidFill>
                <a:latin typeface="Calibri" panose="020F0502020204030204" pitchFamily="34" charset="0"/>
                <a:cs typeface="Calibri" panose="020F0502020204030204" pitchFamily="34" charset="0"/>
              </a:rPr>
              <a:t>.</a:t>
            </a:r>
          </a:p>
          <a:p>
            <a:r>
              <a:rPr lang="en-US" sz="3200" dirty="0" smtClean="0">
                <a:solidFill>
                  <a:schemeClr val="tx1"/>
                </a:solidFill>
                <a:latin typeface="Calibri" panose="020F0502020204030204" pitchFamily="34" charset="0"/>
                <a:cs typeface="Calibri" panose="020F0502020204030204" pitchFamily="34" charset="0"/>
              </a:rPr>
              <a:t>Establish </a:t>
            </a:r>
            <a:r>
              <a:rPr lang="en-US" sz="3200" dirty="0">
                <a:solidFill>
                  <a:schemeClr val="tx1"/>
                </a:solidFill>
                <a:latin typeface="Calibri" panose="020F0502020204030204" pitchFamily="34" charset="0"/>
                <a:cs typeface="Calibri" panose="020F0502020204030204" pitchFamily="34" charset="0"/>
              </a:rPr>
              <a:t>a written screening schedule for the individual, such as a checklist for the next 5 to 10 years based on appropriate recommendations</a:t>
            </a:r>
            <a:r>
              <a:rPr lang="en-US" sz="3200" dirty="0" smtClean="0">
                <a:solidFill>
                  <a:schemeClr val="tx1"/>
                </a:solidFill>
                <a:latin typeface="Calibri" panose="020F0502020204030204" pitchFamily="34" charset="0"/>
                <a:cs typeface="Calibri" panose="020F0502020204030204" pitchFamily="34" charset="0"/>
              </a:rPr>
              <a:t>.</a:t>
            </a:r>
          </a:p>
          <a:p>
            <a:r>
              <a:rPr lang="en-US" sz="3200" dirty="0" smtClean="0">
                <a:solidFill>
                  <a:schemeClr val="tx1"/>
                </a:solidFill>
                <a:latin typeface="Calibri" panose="020F0502020204030204" pitchFamily="34" charset="0"/>
                <a:cs typeface="Calibri" panose="020F0502020204030204" pitchFamily="34" charset="0"/>
              </a:rPr>
              <a:t>Establish </a:t>
            </a:r>
            <a:r>
              <a:rPr lang="en-US" sz="3200" dirty="0">
                <a:solidFill>
                  <a:schemeClr val="tx1"/>
                </a:solidFill>
                <a:latin typeface="Calibri" panose="020F0502020204030204" pitchFamily="34" charset="0"/>
                <a:cs typeface="Calibri" panose="020F0502020204030204" pitchFamily="34" charset="0"/>
              </a:rPr>
              <a:t>a list of risk factors and conditions for primary, secondary, or tertiary intervention</a:t>
            </a:r>
            <a:r>
              <a:rPr lang="en-US" sz="3200" dirty="0" smtClean="0">
                <a:solidFill>
                  <a:schemeClr val="tx1"/>
                </a:solidFill>
                <a:latin typeface="Calibri" panose="020F0502020204030204" pitchFamily="34" charset="0"/>
                <a:cs typeface="Calibri" panose="020F0502020204030204" pitchFamily="34" charset="0"/>
              </a:rPr>
              <a:t>.</a:t>
            </a:r>
          </a:p>
          <a:p>
            <a:r>
              <a:rPr lang="en-US" sz="3200" dirty="0" smtClean="0">
                <a:solidFill>
                  <a:schemeClr val="tx1"/>
                </a:solidFill>
                <a:latin typeface="Calibri" panose="020F0502020204030204" pitchFamily="34" charset="0"/>
                <a:cs typeface="Calibri" panose="020F0502020204030204" pitchFamily="34" charset="0"/>
              </a:rPr>
              <a:t>Provide </a:t>
            </a:r>
            <a:r>
              <a:rPr lang="en-US" sz="3200" dirty="0">
                <a:solidFill>
                  <a:schemeClr val="tx1"/>
                </a:solidFill>
                <a:latin typeface="Calibri" panose="020F0502020204030204" pitchFamily="34" charset="0"/>
                <a:cs typeface="Calibri" panose="020F0502020204030204" pitchFamily="34" charset="0"/>
              </a:rPr>
              <a:t>personalized health advice to the patient, as appropriate, including referrals to health education or preventive counseling services and programs.</a:t>
            </a:r>
          </a:p>
          <a:p>
            <a:endParaRPr lang="en-US" dirty="0"/>
          </a:p>
        </p:txBody>
      </p:sp>
    </p:spTree>
    <p:extLst>
      <p:ext uri="{BB962C8B-B14F-4D97-AF65-F5344CB8AC3E}">
        <p14:creationId xmlns:p14="http://schemas.microsoft.com/office/powerpoint/2010/main" val="301496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95563"/>
            <a:ext cx="8596668" cy="655782"/>
          </a:xfrm>
        </p:spPr>
        <p:txBody>
          <a:bodyPr>
            <a:normAutofit/>
          </a:bodyPr>
          <a:lstStyle/>
          <a:p>
            <a:r>
              <a:rPr lang="en-US" b="1" dirty="0">
                <a:latin typeface="Calibri" panose="020F0502020204030204" pitchFamily="34" charset="0"/>
                <a:cs typeface="Calibri" panose="020F0502020204030204" pitchFamily="34" charset="0"/>
              </a:rPr>
              <a:t>Components of the </a:t>
            </a:r>
            <a:r>
              <a:rPr lang="en-US" b="1" dirty="0" smtClean="0">
                <a:latin typeface="Calibri" panose="020F0502020204030204" pitchFamily="34" charset="0"/>
                <a:cs typeface="Calibri" panose="020F0502020204030204" pitchFamily="34" charset="0"/>
              </a:rPr>
              <a:t>G0439 Subsequent </a:t>
            </a:r>
            <a:r>
              <a:rPr lang="en-US" b="1" dirty="0">
                <a:latin typeface="Calibri" panose="020F0502020204030204" pitchFamily="34" charset="0"/>
                <a:cs typeface="Calibri" panose="020F0502020204030204" pitchFamily="34" charset="0"/>
              </a:rPr>
              <a:t>AWV</a:t>
            </a:r>
            <a:endParaRPr lang="en-US" dirty="0"/>
          </a:p>
        </p:txBody>
      </p:sp>
      <p:sp>
        <p:nvSpPr>
          <p:cNvPr id="3" name="Content Placeholder 2"/>
          <p:cNvSpPr>
            <a:spLocks noGrp="1"/>
          </p:cNvSpPr>
          <p:nvPr>
            <p:ph idx="1"/>
          </p:nvPr>
        </p:nvSpPr>
        <p:spPr>
          <a:xfrm>
            <a:off x="677334" y="1071417"/>
            <a:ext cx="8596668" cy="5597237"/>
          </a:xfrm>
        </p:spPr>
        <p:txBody>
          <a:bodyPr>
            <a:normAutofit/>
          </a:bodyPr>
          <a:lstStyle/>
          <a:p>
            <a:r>
              <a:rPr lang="en-US" sz="1900" dirty="0" smtClean="0">
                <a:solidFill>
                  <a:schemeClr val="tx1"/>
                </a:solidFill>
                <a:latin typeface="Calibri" panose="020F0502020204030204" pitchFamily="34" charset="0"/>
                <a:cs typeface="Calibri" panose="020F0502020204030204" pitchFamily="34" charset="0"/>
              </a:rPr>
              <a:t>The </a:t>
            </a:r>
            <a:r>
              <a:rPr lang="en-US" sz="1900" dirty="0">
                <a:solidFill>
                  <a:schemeClr val="tx1"/>
                </a:solidFill>
                <a:latin typeface="Calibri" panose="020F0502020204030204" pitchFamily="34" charset="0"/>
                <a:cs typeface="Calibri" panose="020F0502020204030204" pitchFamily="34" charset="0"/>
              </a:rPr>
              <a:t>patient cannot have had a prior AWV in the past 12 months</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Update </a:t>
            </a:r>
            <a:r>
              <a:rPr lang="en-US" sz="1900" dirty="0">
                <a:solidFill>
                  <a:schemeClr val="tx1"/>
                </a:solidFill>
                <a:latin typeface="Calibri" panose="020F0502020204030204" pitchFamily="34" charset="0"/>
                <a:cs typeface="Calibri" panose="020F0502020204030204" pitchFamily="34" charset="0"/>
              </a:rPr>
              <a:t>the HRA</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Update </a:t>
            </a:r>
            <a:r>
              <a:rPr lang="en-US" sz="1900" dirty="0">
                <a:solidFill>
                  <a:schemeClr val="tx1"/>
                </a:solidFill>
                <a:latin typeface="Calibri" panose="020F0502020204030204" pitchFamily="34" charset="0"/>
                <a:cs typeface="Calibri" panose="020F0502020204030204" pitchFamily="34" charset="0"/>
              </a:rPr>
              <a:t>the patient’s medical and family history</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Update </a:t>
            </a:r>
            <a:r>
              <a:rPr lang="en-US" sz="1900" dirty="0">
                <a:solidFill>
                  <a:schemeClr val="tx1"/>
                </a:solidFill>
                <a:latin typeface="Calibri" panose="020F0502020204030204" pitchFamily="34" charset="0"/>
                <a:cs typeface="Calibri" panose="020F0502020204030204" pitchFamily="34" charset="0"/>
              </a:rPr>
              <a:t>the current physicians and providers that are regularly involved in providing the medical care to the patient, as developed during the initial AWV</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Obtain </a:t>
            </a:r>
            <a:r>
              <a:rPr lang="en-US" sz="1900" dirty="0">
                <a:solidFill>
                  <a:schemeClr val="tx1"/>
                </a:solidFill>
                <a:latin typeface="Calibri" panose="020F0502020204030204" pitchFamily="34" charset="0"/>
                <a:cs typeface="Calibri" panose="020F0502020204030204" pitchFamily="34" charset="0"/>
              </a:rPr>
              <a:t>blood pressure, weight (or waist circumference, if appropriate), and other measurements, as deemed appropriate</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Assess </a:t>
            </a:r>
            <a:r>
              <a:rPr lang="en-US" sz="1900" dirty="0">
                <a:solidFill>
                  <a:schemeClr val="tx1"/>
                </a:solidFill>
                <a:latin typeface="Calibri" panose="020F0502020204030204" pitchFamily="34" charset="0"/>
                <a:cs typeface="Calibri" panose="020F0502020204030204" pitchFamily="34" charset="0"/>
              </a:rPr>
              <a:t>patient’s cognitive function</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Update </a:t>
            </a:r>
            <a:r>
              <a:rPr lang="en-US" sz="1900" dirty="0">
                <a:solidFill>
                  <a:schemeClr val="tx1"/>
                </a:solidFill>
                <a:latin typeface="Calibri" panose="020F0502020204030204" pitchFamily="34" charset="0"/>
                <a:cs typeface="Calibri" panose="020F0502020204030204" pitchFamily="34" charset="0"/>
              </a:rPr>
              <a:t>the written screening schedule checklist established in the initial AWV</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Update </a:t>
            </a:r>
            <a:r>
              <a:rPr lang="en-US" sz="1900" dirty="0">
                <a:solidFill>
                  <a:schemeClr val="tx1"/>
                </a:solidFill>
                <a:latin typeface="Calibri" panose="020F0502020204030204" pitchFamily="34" charset="0"/>
                <a:cs typeface="Calibri" panose="020F0502020204030204" pitchFamily="34" charset="0"/>
              </a:rPr>
              <a:t>the list of risk factors and conditions for which primary, secondary, and tertiary interventions are recommended or underway</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Provide </a:t>
            </a:r>
            <a:r>
              <a:rPr lang="en-US" sz="1900" dirty="0">
                <a:solidFill>
                  <a:schemeClr val="tx1"/>
                </a:solidFill>
                <a:latin typeface="Calibri" panose="020F0502020204030204" pitchFamily="34" charset="0"/>
                <a:cs typeface="Calibri" panose="020F0502020204030204" pitchFamily="34" charset="0"/>
              </a:rPr>
              <a:t>personalized health advice to the patient, as appropriate, including referrals to health education or preventive counseling services and programs</a:t>
            </a:r>
            <a:r>
              <a:rPr lang="en-US" sz="1900" dirty="0" smtClean="0">
                <a:solidFill>
                  <a:schemeClr val="tx1"/>
                </a:solidFill>
                <a:latin typeface="Calibri" panose="020F0502020204030204" pitchFamily="34" charset="0"/>
                <a:cs typeface="Calibri" panose="020F0502020204030204" pitchFamily="34" charset="0"/>
              </a:rPr>
              <a:t>.</a:t>
            </a:r>
          </a:p>
          <a:p>
            <a:r>
              <a:rPr lang="en-US" sz="1900" dirty="0" smtClean="0">
                <a:solidFill>
                  <a:schemeClr val="tx1"/>
                </a:solidFill>
                <a:latin typeface="Calibri" panose="020F0502020204030204" pitchFamily="34" charset="0"/>
                <a:cs typeface="Calibri" panose="020F0502020204030204" pitchFamily="34" charset="0"/>
              </a:rPr>
              <a:t>At </a:t>
            </a:r>
            <a:r>
              <a:rPr lang="en-US" sz="1900" dirty="0">
                <a:solidFill>
                  <a:schemeClr val="tx1"/>
                </a:solidFill>
                <a:latin typeface="Calibri" panose="020F0502020204030204" pitchFamily="34" charset="0"/>
                <a:cs typeface="Calibri" panose="020F0502020204030204" pitchFamily="34" charset="0"/>
              </a:rPr>
              <a:t>the patient's discretion, the subsequent AWV may also include advance care planning services.</a:t>
            </a:r>
          </a:p>
          <a:p>
            <a:endParaRPr lang="en-US" dirty="0"/>
          </a:p>
        </p:txBody>
      </p:sp>
    </p:spTree>
    <p:extLst>
      <p:ext uri="{BB962C8B-B14F-4D97-AF65-F5344CB8AC3E}">
        <p14:creationId xmlns:p14="http://schemas.microsoft.com/office/powerpoint/2010/main" val="2531396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1745"/>
            <a:ext cx="9030084" cy="674255"/>
          </a:xfrm>
        </p:spPr>
        <p:txBody>
          <a:bodyPr/>
          <a:lstStyle/>
          <a:p>
            <a:r>
              <a:rPr lang="en-US" b="1" dirty="0" smtClean="0">
                <a:latin typeface="Calibri" panose="020F0502020204030204" pitchFamily="34" charset="0"/>
                <a:cs typeface="Calibri" panose="020F0502020204030204" pitchFamily="34" charset="0"/>
              </a:rPr>
              <a:t>Healthcare Professional Who Can Bill AWV</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016000"/>
            <a:ext cx="8596668" cy="5569527"/>
          </a:xfrm>
        </p:spPr>
        <p:txBody>
          <a:bodyPr>
            <a:normAutofit lnSpcReduction="10000"/>
          </a:bodyPr>
          <a:lstStyle/>
          <a:p>
            <a:r>
              <a:rPr lang="en-US" sz="2800" dirty="0" smtClean="0">
                <a:latin typeface="Calibri" panose="020F0502020204030204" pitchFamily="34" charset="0"/>
                <a:cs typeface="Calibri" panose="020F0502020204030204" pitchFamily="34" charset="0"/>
              </a:rPr>
              <a:t>Physician</a:t>
            </a:r>
          </a:p>
          <a:p>
            <a:r>
              <a:rPr lang="en-US" sz="2800" dirty="0" smtClean="0">
                <a:latin typeface="Calibri" panose="020F0502020204030204" pitchFamily="34" charset="0"/>
                <a:cs typeface="Calibri" panose="020F0502020204030204" pitchFamily="34" charset="0"/>
              </a:rPr>
              <a:t>Physician </a:t>
            </a:r>
            <a:r>
              <a:rPr lang="en-US" sz="2800" dirty="0">
                <a:latin typeface="Calibri" panose="020F0502020204030204" pitchFamily="34" charset="0"/>
                <a:cs typeface="Calibri" panose="020F0502020204030204" pitchFamily="34" charset="0"/>
              </a:rPr>
              <a:t>assistant (PA</a:t>
            </a:r>
            <a:r>
              <a:rPr lang="en-US" sz="2800" dirty="0" smtClean="0">
                <a:latin typeface="Calibri" panose="020F0502020204030204" pitchFamily="34" charset="0"/>
                <a:cs typeface="Calibri" panose="020F0502020204030204" pitchFamily="34" charset="0"/>
              </a:rPr>
              <a:t>)</a:t>
            </a:r>
          </a:p>
          <a:p>
            <a:r>
              <a:rPr lang="en-US" sz="2800" dirty="0" smtClean="0">
                <a:latin typeface="Calibri" panose="020F0502020204030204" pitchFamily="34" charset="0"/>
                <a:cs typeface="Calibri" panose="020F0502020204030204" pitchFamily="34" charset="0"/>
              </a:rPr>
              <a:t>Nurse </a:t>
            </a:r>
            <a:r>
              <a:rPr lang="en-US" sz="2800" dirty="0">
                <a:latin typeface="Calibri" panose="020F0502020204030204" pitchFamily="34" charset="0"/>
                <a:cs typeface="Calibri" panose="020F0502020204030204" pitchFamily="34" charset="0"/>
              </a:rPr>
              <a:t>practitioner (NP</a:t>
            </a:r>
            <a:r>
              <a:rPr lang="en-US" sz="2800" dirty="0" smtClean="0">
                <a:latin typeface="Calibri" panose="020F0502020204030204" pitchFamily="34" charset="0"/>
                <a:cs typeface="Calibri" panose="020F0502020204030204" pitchFamily="34" charset="0"/>
              </a:rPr>
              <a:t>)</a:t>
            </a:r>
          </a:p>
          <a:p>
            <a:r>
              <a:rPr lang="en-US" sz="2800" dirty="0" smtClean="0">
                <a:latin typeface="Calibri" panose="020F0502020204030204" pitchFamily="34" charset="0"/>
                <a:cs typeface="Calibri" panose="020F0502020204030204" pitchFamily="34" charset="0"/>
              </a:rPr>
              <a:t>Clinical </a:t>
            </a:r>
            <a:r>
              <a:rPr lang="en-US" sz="2800" dirty="0">
                <a:latin typeface="Calibri" panose="020F0502020204030204" pitchFamily="34" charset="0"/>
                <a:cs typeface="Calibri" panose="020F0502020204030204" pitchFamily="34" charset="0"/>
              </a:rPr>
              <a:t>nurse specialist (CNS</a:t>
            </a:r>
            <a:r>
              <a:rPr lang="en-US" sz="2800" dirty="0" smtClean="0">
                <a:latin typeface="Calibri" panose="020F0502020204030204" pitchFamily="34" charset="0"/>
                <a:cs typeface="Calibri" panose="020F0502020204030204" pitchFamily="34" charset="0"/>
              </a:rPr>
              <a:t>)</a:t>
            </a:r>
          </a:p>
          <a:p>
            <a:r>
              <a:rPr lang="en-US" sz="2800" dirty="0" smtClean="0">
                <a:latin typeface="Calibri" panose="020F0502020204030204" pitchFamily="34" charset="0"/>
                <a:cs typeface="Calibri" panose="020F0502020204030204" pitchFamily="34" charset="0"/>
              </a:rPr>
              <a:t>Medical </a:t>
            </a:r>
            <a:r>
              <a:rPr lang="en-US" sz="2800" dirty="0">
                <a:latin typeface="Calibri" panose="020F0502020204030204" pitchFamily="34" charset="0"/>
                <a:cs typeface="Calibri" panose="020F0502020204030204" pitchFamily="34" charset="0"/>
              </a:rPr>
              <a:t>professional (including a health educator, registered dietician or nutrition professional, or other licensed practitioner) or a team of medical professionals working under the direct supervision of a physician.)</a:t>
            </a:r>
          </a:p>
          <a:p>
            <a:r>
              <a:rPr lang="en-US" sz="2800" dirty="0">
                <a:latin typeface="Calibri" panose="020F0502020204030204" pitchFamily="34" charset="0"/>
                <a:cs typeface="Calibri" panose="020F0502020204030204" pitchFamily="34" charset="0"/>
              </a:rPr>
              <a:t>Non-physicians must legally be authorized and qualified to provide AWVs in the state in which the services are furnished.</a:t>
            </a:r>
          </a:p>
          <a:p>
            <a:endParaRPr lang="en-US" dirty="0"/>
          </a:p>
        </p:txBody>
      </p:sp>
    </p:spTree>
    <p:extLst>
      <p:ext uri="{BB962C8B-B14F-4D97-AF65-F5344CB8AC3E}">
        <p14:creationId xmlns:p14="http://schemas.microsoft.com/office/powerpoint/2010/main" val="406534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982"/>
            <a:ext cx="8596668" cy="628073"/>
          </a:xfrm>
        </p:spPr>
        <p:txBody>
          <a:bodyPr>
            <a:noAutofit/>
          </a:bodyPr>
          <a:lstStyle/>
          <a:p>
            <a:r>
              <a:rPr lang="en-US" b="1" dirty="0" smtClean="0">
                <a:latin typeface="Calibri" panose="020F0502020204030204" pitchFamily="34" charset="0"/>
                <a:cs typeface="Calibri" panose="020F0502020204030204" pitchFamily="34" charset="0"/>
              </a:rPr>
              <a:t>Face-to-Face Visits Versus Telehealth AWV</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071419"/>
            <a:ext cx="8596668" cy="5588000"/>
          </a:xfrm>
        </p:spPr>
        <p:txBody>
          <a:bodyPr>
            <a:noAutofit/>
          </a:bodyPr>
          <a:lstStyle/>
          <a:p>
            <a:r>
              <a:rPr lang="en-US" sz="2000" dirty="0">
                <a:solidFill>
                  <a:schemeClr val="tx1"/>
                </a:solidFill>
                <a:latin typeface="Calibri" panose="020F0502020204030204" pitchFamily="34" charset="0"/>
                <a:cs typeface="Calibri" panose="020F0502020204030204" pitchFamily="34" charset="0"/>
              </a:rPr>
              <a:t>Providers and patients who use telehealth are not always required to have a previously established relationship.</a:t>
            </a:r>
          </a:p>
          <a:p>
            <a:r>
              <a:rPr lang="en-US" sz="2000" dirty="0">
                <a:solidFill>
                  <a:schemeClr val="tx1"/>
                </a:solidFill>
                <a:latin typeface="Calibri" panose="020F0502020204030204" pitchFamily="34" charset="0"/>
                <a:cs typeface="Calibri" panose="020F0502020204030204" pitchFamily="34" charset="0"/>
              </a:rPr>
              <a:t>Medicare will pay equally for telehealth and face-to-face visits.</a:t>
            </a:r>
          </a:p>
          <a:p>
            <a:r>
              <a:rPr lang="en-US" sz="2000" dirty="0" smtClean="0">
                <a:solidFill>
                  <a:schemeClr val="tx1"/>
                </a:solidFill>
                <a:latin typeface="Calibri" panose="020F0502020204030204" pitchFamily="34" charset="0"/>
                <a:cs typeface="Calibri" panose="020F0502020204030204" pitchFamily="34" charset="0"/>
              </a:rPr>
              <a:t>Providers often experience </a:t>
            </a:r>
            <a:r>
              <a:rPr lang="en-US" sz="2000" dirty="0">
                <a:solidFill>
                  <a:schemeClr val="tx1"/>
                </a:solidFill>
                <a:latin typeface="Calibri" panose="020F0502020204030204" pitchFamily="34" charset="0"/>
                <a:cs typeface="Calibri" panose="020F0502020204030204" pitchFamily="34" charset="0"/>
              </a:rPr>
              <a:t>the increased demands of offering more services, while abiding by more policies and </a:t>
            </a:r>
            <a:r>
              <a:rPr lang="en-US" sz="2000" dirty="0" smtClean="0">
                <a:solidFill>
                  <a:schemeClr val="tx1"/>
                </a:solidFill>
                <a:latin typeface="Calibri" panose="020F0502020204030204" pitchFamily="34" charset="0"/>
                <a:cs typeface="Calibri" panose="020F0502020204030204" pitchFamily="34" charset="0"/>
              </a:rPr>
              <a:t>regulations. </a:t>
            </a:r>
          </a:p>
          <a:p>
            <a:r>
              <a:rPr lang="en-US" sz="2000" dirty="0" smtClean="0">
                <a:solidFill>
                  <a:schemeClr val="tx1"/>
                </a:solidFill>
                <a:latin typeface="Calibri" panose="020F0502020204030204" pitchFamily="34" charset="0"/>
                <a:cs typeface="Calibri" panose="020F0502020204030204" pitchFamily="34" charset="0"/>
              </a:rPr>
              <a:t>There is always a need to make the numbers work at a reimbursement level. Financial </a:t>
            </a:r>
            <a:r>
              <a:rPr lang="en-US" sz="2000" dirty="0">
                <a:solidFill>
                  <a:schemeClr val="tx1"/>
                </a:solidFill>
                <a:latin typeface="Calibri" panose="020F0502020204030204" pitchFamily="34" charset="0"/>
                <a:cs typeface="Calibri" panose="020F0502020204030204" pitchFamily="34" charset="0"/>
              </a:rPr>
              <a:t>sustainability is the only way providers can maintain operations. </a:t>
            </a:r>
            <a:endParaRPr lang="en-US" sz="2000" dirty="0" smtClean="0">
              <a:solidFill>
                <a:schemeClr val="tx1"/>
              </a:solidFill>
              <a:latin typeface="Calibri" panose="020F0502020204030204" pitchFamily="34" charset="0"/>
              <a:cs typeface="Calibri" panose="020F0502020204030204" pitchFamily="34" charset="0"/>
            </a:endParaRPr>
          </a:p>
          <a:p>
            <a:r>
              <a:rPr lang="en-US" sz="2000" dirty="0" smtClean="0">
                <a:solidFill>
                  <a:schemeClr val="tx1"/>
                </a:solidFill>
                <a:latin typeface="Calibri" panose="020F0502020204030204" pitchFamily="34" charset="0"/>
                <a:cs typeface="Calibri" panose="020F0502020204030204" pitchFamily="34" charset="0"/>
              </a:rPr>
              <a:t>AWV provide revenue while helping to build the provider and patient relationship that support patient management of care. This build can be fostered through face-to-face and Telehealth visits.</a:t>
            </a:r>
          </a:p>
          <a:p>
            <a:r>
              <a:rPr lang="en-US" sz="2000" dirty="0" smtClean="0">
                <a:solidFill>
                  <a:schemeClr val="tx1"/>
                </a:solidFill>
                <a:latin typeface="Calibri" panose="020F0502020204030204" pitchFamily="34" charset="0"/>
                <a:cs typeface="Calibri" panose="020F0502020204030204" pitchFamily="34" charset="0"/>
              </a:rPr>
              <a:t>To help make </a:t>
            </a:r>
            <a:r>
              <a:rPr lang="en-US" sz="2000" dirty="0">
                <a:solidFill>
                  <a:schemeClr val="tx1"/>
                </a:solidFill>
                <a:latin typeface="Calibri" panose="020F0502020204030204" pitchFamily="34" charset="0"/>
                <a:cs typeface="Calibri" panose="020F0502020204030204" pitchFamily="34" charset="0"/>
              </a:rPr>
              <a:t>the numbers work and sustain operations, providers are </a:t>
            </a:r>
            <a:r>
              <a:rPr lang="en-US" sz="2000" dirty="0" smtClean="0">
                <a:solidFill>
                  <a:schemeClr val="tx1"/>
                </a:solidFill>
                <a:latin typeface="Calibri" panose="020F0502020204030204" pitchFamily="34" charset="0"/>
                <a:cs typeface="Calibri" panose="020F0502020204030204" pitchFamily="34" charset="0"/>
              </a:rPr>
              <a:t>using population </a:t>
            </a:r>
            <a:r>
              <a:rPr lang="en-US" sz="2000" dirty="0">
                <a:solidFill>
                  <a:schemeClr val="tx1"/>
                </a:solidFill>
                <a:latin typeface="Calibri" panose="020F0502020204030204" pitchFamily="34" charset="0"/>
                <a:cs typeface="Calibri" panose="020F0502020204030204" pitchFamily="34" charset="0"/>
              </a:rPr>
              <a:t>health models where </a:t>
            </a:r>
            <a:r>
              <a:rPr lang="en-US" sz="2000" dirty="0" smtClean="0">
                <a:solidFill>
                  <a:schemeClr val="tx1"/>
                </a:solidFill>
                <a:latin typeface="Calibri" panose="020F0502020204030204" pitchFamily="34" charset="0"/>
                <a:cs typeface="Calibri" panose="020F0502020204030204" pitchFamily="34" charset="0"/>
              </a:rPr>
              <a:t>skilled </a:t>
            </a:r>
            <a:r>
              <a:rPr lang="en-US" sz="2000" dirty="0">
                <a:solidFill>
                  <a:schemeClr val="tx1"/>
                </a:solidFill>
                <a:latin typeface="Calibri" panose="020F0502020204030204" pitchFamily="34" charset="0"/>
                <a:cs typeface="Calibri" panose="020F0502020204030204" pitchFamily="34" charset="0"/>
              </a:rPr>
              <a:t>nurses </a:t>
            </a:r>
            <a:r>
              <a:rPr lang="en-US" sz="2000" dirty="0" smtClean="0">
                <a:solidFill>
                  <a:schemeClr val="tx1"/>
                </a:solidFill>
                <a:latin typeface="Calibri" panose="020F0502020204030204" pitchFamily="34" charset="0"/>
                <a:cs typeface="Calibri" panose="020F0502020204030204" pitchFamily="34" charset="0"/>
              </a:rPr>
              <a:t>lead </a:t>
            </a:r>
            <a:r>
              <a:rPr lang="en-US" sz="2000" dirty="0">
                <a:solidFill>
                  <a:schemeClr val="tx1"/>
                </a:solidFill>
                <a:latin typeface="Calibri" panose="020F0502020204030204" pitchFamily="34" charset="0"/>
                <a:cs typeface="Calibri" panose="020F0502020204030204" pitchFamily="34" charset="0"/>
              </a:rPr>
              <a:t>a team-based approach to value-based patient care, which </a:t>
            </a:r>
            <a:r>
              <a:rPr lang="en-US" sz="2000" dirty="0" smtClean="0">
                <a:solidFill>
                  <a:schemeClr val="tx1"/>
                </a:solidFill>
                <a:latin typeface="Calibri" panose="020F0502020204030204" pitchFamily="34" charset="0"/>
                <a:cs typeface="Calibri" panose="020F0502020204030204" pitchFamily="34" charset="0"/>
              </a:rPr>
              <a:t>in turn </a:t>
            </a:r>
            <a:r>
              <a:rPr lang="en-US" sz="2000" dirty="0">
                <a:solidFill>
                  <a:schemeClr val="tx1"/>
                </a:solidFill>
                <a:latin typeface="Calibri" panose="020F0502020204030204" pitchFamily="34" charset="0"/>
                <a:cs typeface="Calibri" panose="020F0502020204030204" pitchFamily="34" charset="0"/>
              </a:rPr>
              <a:t>creates more time for physicians. </a:t>
            </a:r>
            <a:endParaRPr lang="en-US" sz="2000" dirty="0" smtClean="0">
              <a:solidFill>
                <a:schemeClr val="tx1"/>
              </a:solidFill>
              <a:latin typeface="Calibri" panose="020F0502020204030204" pitchFamily="34" charset="0"/>
              <a:cs typeface="Calibri" panose="020F0502020204030204" pitchFamily="34" charset="0"/>
            </a:endParaRPr>
          </a:p>
          <a:p>
            <a:r>
              <a:rPr lang="en-US" sz="2000" dirty="0" smtClean="0">
                <a:solidFill>
                  <a:schemeClr val="tx1"/>
                </a:solidFill>
                <a:latin typeface="Calibri" panose="020F0502020204030204" pitchFamily="34" charset="0"/>
                <a:cs typeface="Calibri" panose="020F0502020204030204" pitchFamily="34" charset="0"/>
              </a:rPr>
              <a:t>Virtual </a:t>
            </a:r>
            <a:r>
              <a:rPr lang="en-US" sz="2000" dirty="0">
                <a:solidFill>
                  <a:schemeClr val="tx1"/>
                </a:solidFill>
                <a:latin typeface="Calibri" panose="020F0502020204030204" pitchFamily="34" charset="0"/>
                <a:cs typeface="Calibri" panose="020F0502020204030204" pitchFamily="34" charset="0"/>
              </a:rPr>
              <a:t>care and telehealth are becoming essential to maintaining a continuity of patient care in this evolving </a:t>
            </a:r>
            <a:r>
              <a:rPr lang="en-US" sz="2000" dirty="0" smtClean="0">
                <a:solidFill>
                  <a:schemeClr val="tx1"/>
                </a:solidFill>
                <a:latin typeface="Calibri" panose="020F0502020204030204" pitchFamily="34" charset="0"/>
                <a:cs typeface="Calibri" panose="020F0502020204030204" pitchFamily="34" charset="0"/>
              </a:rPr>
              <a:t>healthcare landscape.</a:t>
            </a:r>
          </a:p>
          <a:p>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9401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0292"/>
            <a:ext cx="8596668" cy="803564"/>
          </a:xfrm>
        </p:spPr>
        <p:txBody>
          <a:bodyPr/>
          <a:lstStyle/>
          <a:p>
            <a:r>
              <a:rPr lang="en-US" b="1" dirty="0" smtClean="0">
                <a:latin typeface="Calibri" panose="020F0502020204030204" pitchFamily="34" charset="0"/>
                <a:cs typeface="Calibri" panose="020F0502020204030204" pitchFamily="34" charset="0"/>
              </a:rPr>
              <a:t>Telehealth Audio/Video Visits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3" y="1173018"/>
            <a:ext cx="9907539" cy="5569527"/>
          </a:xfrm>
        </p:spPr>
        <p:txBody>
          <a:bodyPr>
            <a:normAutofit fontScale="92500" lnSpcReduction="20000"/>
          </a:bodyPr>
          <a:lstStyle/>
          <a:p>
            <a:pPr marL="0" indent="0">
              <a:buNone/>
            </a:pPr>
            <a:r>
              <a:rPr lang="en-US" sz="2100" b="1" dirty="0" smtClean="0">
                <a:solidFill>
                  <a:schemeClr val="tx1"/>
                </a:solidFill>
                <a:latin typeface="Calibri" panose="020F0502020204030204" pitchFamily="34" charset="0"/>
                <a:cs typeface="Calibri" panose="020F0502020204030204" pitchFamily="34" charset="0"/>
              </a:rPr>
              <a:t>Telehealth Supporting Audio/Video and Audio Only AWV:</a:t>
            </a:r>
            <a:endParaRPr lang="en-US" sz="2100" b="1" dirty="0">
              <a:solidFill>
                <a:schemeClr val="tx1"/>
              </a:solidFill>
              <a:latin typeface="Calibri" panose="020F0502020204030204" pitchFamily="34" charset="0"/>
              <a:cs typeface="Calibri" panose="020F0502020204030204" pitchFamily="34" charset="0"/>
            </a:endParaRPr>
          </a:p>
          <a:p>
            <a:r>
              <a:rPr lang="en-US" sz="2100" dirty="0" smtClean="0">
                <a:solidFill>
                  <a:schemeClr val="tx1"/>
                </a:solidFill>
                <a:latin typeface="Calibri" panose="020F0502020204030204" pitchFamily="34" charset="0"/>
                <a:cs typeface="Calibri" panose="020F0502020204030204" pitchFamily="34" charset="0"/>
              </a:rPr>
              <a:t>Telehealth allows the Provider and Practice Team to engage their patients.</a:t>
            </a:r>
            <a:endParaRPr lang="en-US" sz="2100" dirty="0">
              <a:solidFill>
                <a:schemeClr val="tx1"/>
              </a:solidFill>
              <a:latin typeface="Calibri" panose="020F0502020204030204" pitchFamily="34" charset="0"/>
              <a:cs typeface="Calibri" panose="020F0502020204030204" pitchFamily="34" charset="0"/>
            </a:endParaRPr>
          </a:p>
          <a:p>
            <a:r>
              <a:rPr lang="en-US" sz="2100" dirty="0" smtClean="0">
                <a:solidFill>
                  <a:schemeClr val="tx1"/>
                </a:solidFill>
                <a:latin typeface="Calibri" panose="020F0502020204030204" pitchFamily="34" charset="0"/>
                <a:cs typeface="Calibri" panose="020F0502020204030204" pitchFamily="34" charset="0"/>
              </a:rPr>
              <a:t>Telehealth helps identify and meet care needs </a:t>
            </a:r>
            <a:r>
              <a:rPr lang="en-US" sz="2100" dirty="0">
                <a:solidFill>
                  <a:schemeClr val="tx1"/>
                </a:solidFill>
                <a:latin typeface="Calibri" panose="020F0502020204030204" pitchFamily="34" charset="0"/>
                <a:cs typeface="Calibri" panose="020F0502020204030204" pitchFamily="34" charset="0"/>
              </a:rPr>
              <a:t>before they become acute enough to require the patient to access an in-person healthcare </a:t>
            </a:r>
            <a:r>
              <a:rPr lang="en-US" sz="2100" dirty="0" smtClean="0">
                <a:solidFill>
                  <a:schemeClr val="tx1"/>
                </a:solidFill>
                <a:latin typeface="Calibri" panose="020F0502020204030204" pitchFamily="34" charset="0"/>
                <a:cs typeface="Calibri" panose="020F0502020204030204" pitchFamily="34" charset="0"/>
              </a:rPr>
              <a:t>setting.</a:t>
            </a:r>
            <a:endParaRPr lang="en-US" sz="2100" dirty="0">
              <a:solidFill>
                <a:schemeClr val="tx1"/>
              </a:solidFill>
              <a:latin typeface="Calibri" panose="020F0502020204030204" pitchFamily="34" charset="0"/>
              <a:cs typeface="Calibri" panose="020F0502020204030204" pitchFamily="34" charset="0"/>
            </a:endParaRPr>
          </a:p>
          <a:p>
            <a:r>
              <a:rPr lang="en-US" sz="2100" dirty="0" smtClean="0">
                <a:solidFill>
                  <a:schemeClr val="tx1"/>
                </a:solidFill>
                <a:latin typeface="Calibri" panose="020F0502020204030204" pitchFamily="34" charset="0"/>
                <a:cs typeface="Calibri" panose="020F0502020204030204" pitchFamily="34" charset="0"/>
              </a:rPr>
              <a:t>Telehealth will help assists </a:t>
            </a:r>
            <a:r>
              <a:rPr lang="en-US" sz="2100" dirty="0">
                <a:solidFill>
                  <a:schemeClr val="tx1"/>
                </a:solidFill>
                <a:latin typeface="Calibri" panose="020F0502020204030204" pitchFamily="34" charset="0"/>
                <a:cs typeface="Calibri" panose="020F0502020204030204" pitchFamily="34" charset="0"/>
              </a:rPr>
              <a:t>in identifying and counseling on risky health </a:t>
            </a:r>
            <a:r>
              <a:rPr lang="en-US" sz="2100" dirty="0" smtClean="0">
                <a:solidFill>
                  <a:schemeClr val="tx1"/>
                </a:solidFill>
                <a:latin typeface="Calibri" panose="020F0502020204030204" pitchFamily="34" charset="0"/>
                <a:cs typeface="Calibri" panose="020F0502020204030204" pitchFamily="34" charset="0"/>
              </a:rPr>
              <a:t>behaviors during AWV.</a:t>
            </a:r>
            <a:endParaRPr lang="en-US" sz="2100" dirty="0">
              <a:solidFill>
                <a:schemeClr val="tx1"/>
              </a:solidFill>
              <a:latin typeface="Calibri" panose="020F0502020204030204" pitchFamily="34" charset="0"/>
              <a:cs typeface="Calibri" panose="020F0502020204030204" pitchFamily="34" charset="0"/>
            </a:endParaRPr>
          </a:p>
          <a:p>
            <a:r>
              <a:rPr lang="en-US" sz="2100" dirty="0" smtClean="0">
                <a:solidFill>
                  <a:schemeClr val="tx1"/>
                </a:solidFill>
                <a:latin typeface="Calibri" panose="020F0502020204030204" pitchFamily="34" charset="0"/>
                <a:cs typeface="Calibri" panose="020F0502020204030204" pitchFamily="34" charset="0"/>
              </a:rPr>
              <a:t>Telehealth AWV creates </a:t>
            </a:r>
            <a:r>
              <a:rPr lang="en-US" sz="2100" dirty="0">
                <a:solidFill>
                  <a:schemeClr val="tx1"/>
                </a:solidFill>
                <a:latin typeface="Calibri" panose="020F0502020204030204" pitchFamily="34" charset="0"/>
                <a:cs typeface="Calibri" panose="020F0502020204030204" pitchFamily="34" charset="0"/>
              </a:rPr>
              <a:t>an opportunity for care teams to identify patients who would benefit from Chronic Care Management (CCM), which is especially important during periods of shelter-in-place orders.</a:t>
            </a:r>
          </a:p>
          <a:p>
            <a:pPr marL="0" indent="0">
              <a:buNone/>
            </a:pPr>
            <a:r>
              <a:rPr lang="en-US" sz="2100" b="1" dirty="0" smtClean="0">
                <a:solidFill>
                  <a:schemeClr val="tx1"/>
                </a:solidFill>
                <a:latin typeface="Calibri" panose="020F0502020204030204" pitchFamily="34" charset="0"/>
                <a:cs typeface="Calibri" panose="020F0502020204030204" pitchFamily="34" charset="0"/>
              </a:rPr>
              <a:t>Requirements:</a:t>
            </a:r>
            <a:endParaRPr lang="en-US" sz="2100" b="1" dirty="0">
              <a:solidFill>
                <a:schemeClr val="tx1"/>
              </a:solidFill>
              <a:latin typeface="Calibri" panose="020F0502020204030204" pitchFamily="34" charset="0"/>
              <a:cs typeface="Calibri" panose="020F0502020204030204" pitchFamily="34" charset="0"/>
            </a:endParaRPr>
          </a:p>
          <a:p>
            <a:r>
              <a:rPr lang="en-US" sz="2100" dirty="0" smtClean="0">
                <a:solidFill>
                  <a:schemeClr val="tx1"/>
                </a:solidFill>
                <a:latin typeface="Calibri" panose="020F0502020204030204" pitchFamily="34" charset="0"/>
                <a:cs typeface="Calibri" panose="020F0502020204030204" pitchFamily="34" charset="0"/>
              </a:rPr>
              <a:t>The </a:t>
            </a:r>
            <a:r>
              <a:rPr lang="en-US" sz="2100" dirty="0">
                <a:solidFill>
                  <a:schemeClr val="tx1"/>
                </a:solidFill>
                <a:latin typeface="Calibri" panose="020F0502020204030204" pitchFamily="34" charset="0"/>
                <a:cs typeface="Calibri" panose="020F0502020204030204" pitchFamily="34" charset="0"/>
              </a:rPr>
              <a:t>specific requirements included in the AWV essentially allows a practice to be reimbursed for reaching out to its patients to educate them about their health risks and the current crisis. CMS is also allowing the visit to be completed by clinical staff under physician supervision. It is a great way to use clinical staff who may otherwise be idle (or worse, furloughed) during the pandemic to grow a </a:t>
            </a:r>
            <a:r>
              <a:rPr lang="en-US" sz="2100" dirty="0" smtClean="0">
                <a:solidFill>
                  <a:schemeClr val="tx1"/>
                </a:solidFill>
                <a:latin typeface="Calibri" panose="020F0502020204030204" pitchFamily="34" charset="0"/>
                <a:cs typeface="Calibri" panose="020F0502020204030204" pitchFamily="34" charset="0"/>
              </a:rPr>
              <a:t>help grow a Telehealth program.</a:t>
            </a:r>
            <a:endParaRPr lang="en-US" sz="2100" dirty="0">
              <a:solidFill>
                <a:schemeClr val="tx1"/>
              </a:solidFill>
              <a:latin typeface="Calibri" panose="020F0502020204030204" pitchFamily="34" charset="0"/>
              <a:cs typeface="Calibri" panose="020F0502020204030204" pitchFamily="34" charset="0"/>
            </a:endParaRPr>
          </a:p>
          <a:p>
            <a:r>
              <a:rPr lang="en-US" sz="2100" dirty="0">
                <a:solidFill>
                  <a:schemeClr val="tx1"/>
                </a:solidFill>
                <a:latin typeface="Calibri" panose="020F0502020204030204" pitchFamily="34" charset="0"/>
                <a:cs typeface="Calibri" panose="020F0502020204030204" pitchFamily="34" charset="0"/>
              </a:rPr>
              <a:t>All the normal service and documentation requirements of the </a:t>
            </a:r>
            <a:r>
              <a:rPr lang="en-US" sz="2100" dirty="0" smtClean="0">
                <a:solidFill>
                  <a:schemeClr val="tx1"/>
                </a:solidFill>
                <a:latin typeface="Calibri" panose="020F0502020204030204" pitchFamily="34" charset="0"/>
                <a:cs typeface="Calibri" panose="020F0502020204030204" pitchFamily="34" charset="0"/>
              </a:rPr>
              <a:t>face-to-face </a:t>
            </a:r>
            <a:r>
              <a:rPr lang="en-US" sz="2100" dirty="0">
                <a:solidFill>
                  <a:schemeClr val="tx1"/>
                </a:solidFill>
                <a:latin typeface="Calibri" panose="020F0502020204030204" pitchFamily="34" charset="0"/>
                <a:cs typeface="Calibri" panose="020F0502020204030204" pitchFamily="34" charset="0"/>
              </a:rPr>
              <a:t>AWV remain the same for a telehealth AWV. Billing and coding use the same CPT and </a:t>
            </a:r>
            <a:r>
              <a:rPr lang="en-US" sz="2100" dirty="0" smtClean="0">
                <a:solidFill>
                  <a:schemeClr val="tx1"/>
                </a:solidFill>
                <a:latin typeface="Calibri" panose="020F0502020204030204" pitchFamily="34" charset="0"/>
                <a:cs typeface="Calibri" panose="020F0502020204030204" pitchFamily="34" charset="0"/>
              </a:rPr>
              <a:t>ICD-10 codes. Modifier GT should be applied to update payer the visit was completed via Telehealth. Medicare </a:t>
            </a:r>
            <a:r>
              <a:rPr lang="en-US" sz="2100" dirty="0">
                <a:solidFill>
                  <a:schemeClr val="tx1"/>
                </a:solidFill>
                <a:latin typeface="Calibri" panose="020F0502020204030204" pitchFamily="34" charset="0"/>
                <a:cs typeface="Calibri" panose="020F0502020204030204" pitchFamily="34" charset="0"/>
              </a:rPr>
              <a:t>is reimbursing </a:t>
            </a:r>
            <a:r>
              <a:rPr lang="en-US" sz="2100" dirty="0" smtClean="0">
                <a:solidFill>
                  <a:schemeClr val="tx1"/>
                </a:solidFill>
                <a:latin typeface="Calibri" panose="020F0502020204030204" pitchFamily="34" charset="0"/>
                <a:cs typeface="Calibri" panose="020F0502020204030204" pitchFamily="34" charset="0"/>
              </a:rPr>
              <a:t>telehealth (Audio/Video &amp; Audio Only) </a:t>
            </a:r>
            <a:r>
              <a:rPr lang="en-US" sz="2100" dirty="0">
                <a:solidFill>
                  <a:schemeClr val="tx1"/>
                </a:solidFill>
                <a:latin typeface="Calibri" panose="020F0502020204030204" pitchFamily="34" charset="0"/>
                <a:cs typeface="Calibri" panose="020F0502020204030204" pitchFamily="34" charset="0"/>
              </a:rPr>
              <a:t>AWVs at the same rate as it would if the visit were completed in person.</a:t>
            </a:r>
          </a:p>
          <a:p>
            <a:endParaRPr lang="en-US" dirty="0"/>
          </a:p>
        </p:txBody>
      </p:sp>
    </p:spTree>
    <p:extLst>
      <p:ext uri="{BB962C8B-B14F-4D97-AF65-F5344CB8AC3E}">
        <p14:creationId xmlns:p14="http://schemas.microsoft.com/office/powerpoint/2010/main" val="21155898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11203</TotalTime>
  <Words>2374</Words>
  <Application>Microsoft Office PowerPoint</Application>
  <PresentationFormat>Widescreen</PresentationFormat>
  <Paragraphs>121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Trebuchet MS</vt:lpstr>
      <vt:lpstr>Wingdings</vt:lpstr>
      <vt:lpstr>Wingdings 3</vt:lpstr>
      <vt:lpstr>Facet</vt:lpstr>
      <vt:lpstr>Annual Wellness Visits  Coding and Billing Overview</vt:lpstr>
      <vt:lpstr>Agenda</vt:lpstr>
      <vt:lpstr>AWV Overview</vt:lpstr>
      <vt:lpstr>Coding and Billing AWV</vt:lpstr>
      <vt:lpstr>Components of the G0438 Initial AWV</vt:lpstr>
      <vt:lpstr>Components of the G0439 Subsequent AWV</vt:lpstr>
      <vt:lpstr>Healthcare Professional Who Can Bill AWV</vt:lpstr>
      <vt:lpstr>Face-to-Face Visits Versus Telehealth AWV</vt:lpstr>
      <vt:lpstr>Telehealth Audio/Video Visits</vt:lpstr>
      <vt:lpstr>Documentation Examples</vt:lpstr>
      <vt:lpstr>E/M Billing During AWV</vt:lpstr>
      <vt:lpstr>Chronic Condition Capture During AWV</vt:lpstr>
      <vt:lpstr>Practice Best Practice To Engage Patient on Scheduling AWV</vt:lpstr>
      <vt:lpstr>Resources</vt:lpstr>
    </vt:vector>
  </TitlesOfParts>
  <Company>Lahey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Wellness Visits  Billing and Coding Review</dc:title>
  <dc:creator>Bromley, Shawn Maria</dc:creator>
  <cp:lastModifiedBy>Bromley, Shawn Maria</cp:lastModifiedBy>
  <cp:revision>31</cp:revision>
  <dcterms:created xsi:type="dcterms:W3CDTF">2021-03-01T00:15:49Z</dcterms:created>
  <dcterms:modified xsi:type="dcterms:W3CDTF">2021-03-09T15:19:24Z</dcterms:modified>
</cp:coreProperties>
</file>