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6" r:id="rId2"/>
    <p:sldId id="257" r:id="rId3"/>
    <p:sldId id="286" r:id="rId4"/>
    <p:sldId id="280" r:id="rId5"/>
    <p:sldId id="281" r:id="rId6"/>
    <p:sldId id="282" r:id="rId7"/>
    <p:sldId id="283" r:id="rId8"/>
    <p:sldId id="284" r:id="rId9"/>
    <p:sldId id="285" r:id="rId10"/>
    <p:sldId id="263" r:id="rId11"/>
    <p:sldId id="266" r:id="rId12"/>
    <p:sldId id="277" r:id="rId13"/>
    <p:sldId id="287" r:id="rId14"/>
    <p:sldId id="288" r:id="rId15"/>
    <p:sldId id="28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7DD8A-14BC-4C9C-B42A-C36BE4B160E3}" type="datetimeFigureOut">
              <a:rPr lang="en-US" smtClean="0"/>
              <a:t>3/29/2021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BD992-2476-4085-B061-55C7A6B8597E}" type="slidenum">
              <a:rPr lang="en-US" smtClean="0"/>
              <a:t>‹#›</a:t>
            </a:fld>
            <a:endParaRPr lang="en-US"/>
          </a:p>
        </p:txBody>
      </p:sp>
    </p:spTree>
    <p:extLst>
      <p:ext uri="{BB962C8B-B14F-4D97-AF65-F5344CB8AC3E}">
        <p14:creationId xmlns:p14="http://schemas.microsoft.com/office/powerpoint/2010/main" val="3248665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AD15B6-B7AD-4E24-AC95-CDCC73EF2E41}" type="slidenum">
              <a:rPr lang="en-US" smtClean="0"/>
              <a:t>7</a:t>
            </a:fld>
            <a:endParaRPr lang="en-US"/>
          </a:p>
        </p:txBody>
      </p:sp>
    </p:spTree>
    <p:extLst>
      <p:ext uri="{BB962C8B-B14F-4D97-AF65-F5344CB8AC3E}">
        <p14:creationId xmlns:p14="http://schemas.microsoft.com/office/powerpoint/2010/main" val="329574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AD15B6-B7AD-4E24-AC95-CDCC73EF2E41}" type="slidenum">
              <a:rPr lang="en-US" smtClean="0"/>
              <a:t>8</a:t>
            </a:fld>
            <a:endParaRPr lang="en-US"/>
          </a:p>
        </p:txBody>
      </p:sp>
    </p:spTree>
    <p:extLst>
      <p:ext uri="{BB962C8B-B14F-4D97-AF65-F5344CB8AC3E}">
        <p14:creationId xmlns:p14="http://schemas.microsoft.com/office/powerpoint/2010/main" val="3293847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39794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59731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6063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44637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615154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82992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016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9063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15042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F49C46-6012-4286-B224-E31363315BE7}" type="datetimeFigureOut">
              <a:rPr lang="en-US" smtClean="0"/>
              <a:t>3/29/2021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33783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49C46-6012-4286-B224-E31363315BE7}"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934344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49C46-6012-4286-B224-E31363315BE7}" type="datetimeFigureOut">
              <a:rPr lang="en-US" smtClean="0"/>
              <a:t>3/29/2021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14081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49C46-6012-4286-B224-E31363315BE7}" type="datetimeFigureOut">
              <a:rPr lang="en-US" smtClean="0"/>
              <a:t>3/29/2021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7385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49C46-6012-4286-B224-E31363315BE7}" type="datetimeFigureOut">
              <a:rPr lang="en-US" smtClean="0"/>
              <a:t>3/29/2021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2813932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F49C46-6012-4286-B224-E31363315BE7}" type="datetimeFigureOut">
              <a:rPr lang="en-US" smtClean="0"/>
              <a:t>3/29/2021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Tree>
    <p:extLst>
      <p:ext uri="{BB962C8B-B14F-4D97-AF65-F5344CB8AC3E}">
        <p14:creationId xmlns:p14="http://schemas.microsoft.com/office/powerpoint/2010/main" val="332498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E543FB-EAC3-497F-8C5B-F986A6B26808}" type="slidenum">
              <a:rPr lang="en-US" smtClean="0"/>
              <a:t>‹#›</a:t>
            </a:fld>
            <a:endParaRPr lang="en-US"/>
          </a:p>
        </p:txBody>
      </p:sp>
      <p:sp>
        <p:nvSpPr>
          <p:cNvPr id="5" name="Date Placeholder 4"/>
          <p:cNvSpPr>
            <a:spLocks noGrp="1"/>
          </p:cNvSpPr>
          <p:nvPr>
            <p:ph type="dt" sz="half" idx="10"/>
          </p:nvPr>
        </p:nvSpPr>
        <p:spPr/>
        <p:txBody>
          <a:bodyPr/>
          <a:lstStyle/>
          <a:p>
            <a:fld id="{6EF49C46-6012-4286-B224-E31363315BE7}" type="datetimeFigureOut">
              <a:rPr lang="en-US" smtClean="0"/>
              <a:t>3/29/2021</a:t>
            </a:fld>
            <a:endParaRPr lang="en-US"/>
          </a:p>
        </p:txBody>
      </p:sp>
    </p:spTree>
    <p:extLst>
      <p:ext uri="{BB962C8B-B14F-4D97-AF65-F5344CB8AC3E}">
        <p14:creationId xmlns:p14="http://schemas.microsoft.com/office/powerpoint/2010/main" val="305588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F49C46-6012-4286-B224-E31363315BE7}" type="datetimeFigureOut">
              <a:rPr lang="en-US" smtClean="0"/>
              <a:t>3/29/2021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E543FB-EAC3-497F-8C5B-F986A6B26808}" type="slidenum">
              <a:rPr lang="en-US" smtClean="0"/>
              <a:t>‹#›</a:t>
            </a:fld>
            <a:endParaRPr lang="en-US"/>
          </a:p>
        </p:txBody>
      </p:sp>
    </p:spTree>
    <p:extLst>
      <p:ext uri="{BB962C8B-B14F-4D97-AF65-F5344CB8AC3E}">
        <p14:creationId xmlns:p14="http://schemas.microsoft.com/office/powerpoint/2010/main" val="194169256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cog.org/practice-management/coding/coding-library/managing-patients-remotely-billing-for-digital-and-telehealth-services" TargetMode="External"/><Relationship Id="rId2" Type="http://schemas.openxmlformats.org/officeDocument/2006/relationships/hyperlink" Target="mailto:shawn.m.bromley@lahey.org" TargetMode="External"/><Relationship Id="rId1" Type="http://schemas.openxmlformats.org/officeDocument/2006/relationships/slideLayout" Target="../slideLayouts/slideLayout2.xml"/><Relationship Id="rId6" Type="http://schemas.openxmlformats.org/officeDocument/2006/relationships/hyperlink" Target="https://www.youtube.com/watch?v=4hRObfNyDvc" TargetMode="External"/><Relationship Id="rId5" Type="http://schemas.openxmlformats.org/officeDocument/2006/relationships/hyperlink" Target="https://caravanhealth.com/CaravanHealth/media/Resources-Page/Telehealth_PhysicalExam.pdf" TargetMode="External"/><Relationship Id="rId4" Type="http://schemas.openxmlformats.org/officeDocument/2006/relationships/hyperlink" Target="https://emuniversity.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563418"/>
            <a:ext cx="7766936" cy="2979584"/>
          </a:xfrm>
        </p:spPr>
        <p:txBody>
          <a:bodyPr/>
          <a:lstStyle/>
          <a:p>
            <a:pPr algn="l"/>
            <a:r>
              <a:rPr lang="en-US" sz="4800" b="1" dirty="0" smtClean="0">
                <a:latin typeface="Calibri" panose="020F0502020204030204" pitchFamily="34" charset="0"/>
              </a:rPr>
              <a:t>Evaluation and Management (E/M) Review of Changes &amp; Telehealth Coding/Billing Update</a:t>
            </a:r>
            <a:endParaRPr lang="en-US" sz="4800" b="1" dirty="0">
              <a:latin typeface="Calibri" panose="020F0502020204030204" pitchFamily="34" charset="0"/>
            </a:endParaRPr>
          </a:p>
        </p:txBody>
      </p:sp>
      <p:sp>
        <p:nvSpPr>
          <p:cNvPr id="3" name="Subtitle 2"/>
          <p:cNvSpPr>
            <a:spLocks noGrp="1"/>
          </p:cNvSpPr>
          <p:nvPr>
            <p:ph type="subTitle" idx="1"/>
          </p:nvPr>
        </p:nvSpPr>
        <p:spPr>
          <a:xfrm>
            <a:off x="1507067" y="3543002"/>
            <a:ext cx="7766936" cy="1851203"/>
          </a:xfrm>
        </p:spPr>
        <p:txBody>
          <a:bodyPr>
            <a:normAutofit/>
          </a:bodyPr>
          <a:lstStyle/>
          <a:p>
            <a:pPr algn="l"/>
            <a:r>
              <a:rPr lang="en-US" sz="2400" b="1" dirty="0" smtClean="0">
                <a:solidFill>
                  <a:srgbClr val="002060"/>
                </a:solidFill>
                <a:latin typeface="Calibri" panose="020F0502020204030204" pitchFamily="34" charset="0"/>
              </a:rPr>
              <a:t>Shawn Bromley</a:t>
            </a:r>
          </a:p>
          <a:p>
            <a:pPr algn="l"/>
            <a:r>
              <a:rPr lang="en-US" sz="2400" b="1" dirty="0" smtClean="0">
                <a:solidFill>
                  <a:srgbClr val="002060"/>
                </a:solidFill>
                <a:latin typeface="Calibri" panose="020F0502020204030204" pitchFamily="34" charset="0"/>
              </a:rPr>
              <a:t>NEPHO</a:t>
            </a:r>
          </a:p>
          <a:p>
            <a:pPr algn="l"/>
            <a:r>
              <a:rPr lang="en-US" sz="2400" b="1" dirty="0" smtClean="0">
                <a:solidFill>
                  <a:srgbClr val="002060"/>
                </a:solidFill>
                <a:latin typeface="Calibri" panose="020F0502020204030204" pitchFamily="34" charset="0"/>
              </a:rPr>
              <a:t>Wednesday, March 31, 2021</a:t>
            </a:r>
            <a:endParaRPr lang="en-US" sz="2400" b="1" dirty="0">
              <a:solidFill>
                <a:srgbClr val="002060"/>
              </a:solidFill>
              <a:latin typeface="Calibri" panose="020F0502020204030204" pitchFamily="34" charset="0"/>
            </a:endParaRPr>
          </a:p>
        </p:txBody>
      </p:sp>
      <p:sp>
        <p:nvSpPr>
          <p:cNvPr id="4" name="Rectangle 3"/>
          <p:cNvSpPr/>
          <p:nvPr/>
        </p:nvSpPr>
        <p:spPr>
          <a:xfrm>
            <a:off x="967273" y="5146539"/>
            <a:ext cx="10341429" cy="1077218"/>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r>
              <a:rPr lang="en-US" sz="2400" b="1" i="1" dirty="0">
                <a:solidFill>
                  <a:srgbClr val="FF0000"/>
                </a:solidFill>
                <a:latin typeface="Calibri" panose="020F0502020204030204" pitchFamily="34" charset="0"/>
                <a:ea typeface="Trebuchet MS"/>
                <a:cs typeface="Trebuchet MS"/>
                <a:sym typeface="Trebuchet MS"/>
              </a:rPr>
              <a:t>Disclaimer:</a:t>
            </a:r>
            <a:r>
              <a:rPr lang="en-US" sz="2400" i="1" dirty="0">
                <a:solidFill>
                  <a:srgbClr val="FF0000"/>
                </a:solidFill>
                <a:latin typeface="Calibri" panose="020F0502020204030204" pitchFamily="34" charset="0"/>
                <a:ea typeface="Trebuchet MS"/>
                <a:cs typeface="Trebuchet MS"/>
                <a:sym typeface="Trebuchet MS"/>
              </a:rPr>
              <a:t> </a:t>
            </a:r>
            <a:r>
              <a:rPr lang="en-US" sz="2000" i="1" dirty="0">
                <a:solidFill>
                  <a:schemeClr val="dk1"/>
                </a:solidFill>
                <a:latin typeface="Calibri" panose="020F0502020204030204" pitchFamily="34" charset="0"/>
                <a:ea typeface="Trebuchet MS"/>
                <a:cs typeface="Trebuchet MS"/>
                <a:sym typeface="Trebuchet MS"/>
              </a:rPr>
              <a:t>This presentation is offered as guidance to NEPHO providers and office administration. If you are a BILH employed practice please follow up with your practice Leadership on guidance reviewed during this presentation. </a:t>
            </a:r>
            <a:endParaRPr lang="en-US" sz="2000" dirty="0">
              <a:latin typeface="Calibri" panose="020F0502020204030204" pitchFamily="34" charset="0"/>
            </a:endParaRPr>
          </a:p>
        </p:txBody>
      </p:sp>
    </p:spTree>
    <p:extLst>
      <p:ext uri="{BB962C8B-B14F-4D97-AF65-F5344CB8AC3E}">
        <p14:creationId xmlns:p14="http://schemas.microsoft.com/office/powerpoint/2010/main" val="2248867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50982"/>
            <a:ext cx="8596668" cy="628073"/>
          </a:xfrm>
        </p:spPr>
        <p:txBody>
          <a:bodyPr>
            <a:noAutofit/>
          </a:bodyPr>
          <a:lstStyle/>
          <a:p>
            <a:r>
              <a:rPr lang="en-US" b="1" dirty="0" smtClean="0">
                <a:latin typeface="Calibri" panose="020F0502020204030204" pitchFamily="34" charset="0"/>
                <a:cs typeface="Calibri" panose="020F0502020204030204" pitchFamily="34" charset="0"/>
              </a:rPr>
              <a:t>Face-to-Face Visits Versus Telehealth E/M</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071419"/>
            <a:ext cx="8951858" cy="5588000"/>
          </a:xfrm>
        </p:spPr>
        <p:txBody>
          <a:bodyPr>
            <a:noAutofit/>
          </a:bodyPr>
          <a:lstStyle/>
          <a:p>
            <a:r>
              <a:rPr lang="en-US" sz="2800" dirty="0">
                <a:solidFill>
                  <a:schemeClr val="tx1"/>
                </a:solidFill>
                <a:latin typeface="Calibri" panose="020F0502020204030204" pitchFamily="34" charset="0"/>
                <a:cs typeface="Calibri" panose="020F0502020204030204" pitchFamily="34" charset="0"/>
              </a:rPr>
              <a:t>Providers and patients who use telehealth are not always required to have a previously established relationship.</a:t>
            </a:r>
          </a:p>
          <a:p>
            <a:r>
              <a:rPr lang="en-US" sz="2800" dirty="0">
                <a:solidFill>
                  <a:schemeClr val="tx1"/>
                </a:solidFill>
                <a:latin typeface="Calibri" panose="020F0502020204030204" pitchFamily="34" charset="0"/>
                <a:cs typeface="Calibri" panose="020F0502020204030204" pitchFamily="34" charset="0"/>
              </a:rPr>
              <a:t>Medicare will pay equally for telehealth and face-to-face visits.</a:t>
            </a:r>
          </a:p>
          <a:p>
            <a:r>
              <a:rPr lang="en-US" sz="2800" dirty="0" smtClean="0">
                <a:solidFill>
                  <a:schemeClr val="tx1"/>
                </a:solidFill>
                <a:latin typeface="Calibri" panose="020F0502020204030204" pitchFamily="34" charset="0"/>
                <a:cs typeface="Calibri" panose="020F0502020204030204" pitchFamily="34" charset="0"/>
              </a:rPr>
              <a:t>Providers often experience </a:t>
            </a:r>
            <a:r>
              <a:rPr lang="en-US" sz="2800" dirty="0">
                <a:solidFill>
                  <a:schemeClr val="tx1"/>
                </a:solidFill>
                <a:latin typeface="Calibri" panose="020F0502020204030204" pitchFamily="34" charset="0"/>
                <a:cs typeface="Calibri" panose="020F0502020204030204" pitchFamily="34" charset="0"/>
              </a:rPr>
              <a:t>the increased demands of offering more services, while abiding by more policies and </a:t>
            </a:r>
            <a:r>
              <a:rPr lang="en-US" sz="2800" dirty="0" smtClean="0">
                <a:solidFill>
                  <a:schemeClr val="tx1"/>
                </a:solidFill>
                <a:latin typeface="Calibri" panose="020F0502020204030204" pitchFamily="34" charset="0"/>
                <a:cs typeface="Calibri" panose="020F0502020204030204" pitchFamily="34" charset="0"/>
              </a:rPr>
              <a:t>regulations. </a:t>
            </a:r>
          </a:p>
          <a:p>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89401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87834"/>
            <a:ext cx="8596668" cy="729673"/>
          </a:xfrm>
        </p:spPr>
        <p:txBody>
          <a:bodyPr/>
          <a:lstStyle/>
          <a:p>
            <a:r>
              <a:rPr lang="en-US" b="1" dirty="0" smtClean="0">
                <a:latin typeface="Calibri" panose="020F0502020204030204" pitchFamily="34" charset="0"/>
                <a:cs typeface="Calibri" panose="020F0502020204030204" pitchFamily="34" charset="0"/>
              </a:rPr>
              <a:t>E/M Billing During AWV</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2" y="831274"/>
            <a:ext cx="8900777" cy="5874326"/>
          </a:xfrm>
        </p:spPr>
        <p:txBody>
          <a:bodyPr>
            <a:noAutofit/>
          </a:bodyPr>
          <a:lstStyle/>
          <a:p>
            <a:pPr marL="0" indent="0">
              <a:buNone/>
            </a:pPr>
            <a:r>
              <a:rPr lang="en-US" sz="2400" dirty="0">
                <a:solidFill>
                  <a:schemeClr val="tx1"/>
                </a:solidFill>
                <a:latin typeface="Calibri" panose="020F0502020204030204" pitchFamily="34" charset="0"/>
                <a:cs typeface="Calibri" panose="020F0502020204030204" pitchFamily="34" charset="0"/>
              </a:rPr>
              <a:t>In addition, if an insignificant issue or abnormality is discovered while performing the AWV and it does not require additional work, an E&amp;M code should not be reported with the AWV code. If both codes are reported, make sure that the documentation supports both services and that there are no overlapping components. </a:t>
            </a:r>
            <a:endParaRPr lang="en-US" sz="2400" dirty="0" smtClean="0">
              <a:solidFill>
                <a:schemeClr val="tx1"/>
              </a:solidFill>
              <a:latin typeface="Calibri" panose="020F0502020204030204" pitchFamily="34" charset="0"/>
              <a:cs typeface="Calibri" panose="020F0502020204030204" pitchFamily="34" charset="0"/>
            </a:endParaRPr>
          </a:p>
          <a:p>
            <a:pPr marL="0" indent="0">
              <a:buNone/>
            </a:pPr>
            <a:r>
              <a:rPr lang="en-US" sz="2400" dirty="0" smtClean="0">
                <a:solidFill>
                  <a:schemeClr val="tx1"/>
                </a:solidFill>
                <a:latin typeface="Calibri" panose="020F0502020204030204" pitchFamily="34" charset="0"/>
                <a:cs typeface="Calibri" panose="020F0502020204030204" pitchFamily="34" charset="0"/>
              </a:rPr>
              <a:t>The </a:t>
            </a:r>
            <a:r>
              <a:rPr lang="en-US" sz="2400" dirty="0">
                <a:solidFill>
                  <a:schemeClr val="tx1"/>
                </a:solidFill>
                <a:latin typeface="Calibri" panose="020F0502020204030204" pitchFamily="34" charset="0"/>
                <a:cs typeface="Calibri" panose="020F0502020204030204" pitchFamily="34" charset="0"/>
              </a:rPr>
              <a:t>following are some helpful tips regarding claim submission when reporting an </a:t>
            </a:r>
            <a:r>
              <a:rPr lang="en-US" sz="2400" dirty="0" smtClean="0">
                <a:solidFill>
                  <a:schemeClr val="tx1"/>
                </a:solidFill>
                <a:latin typeface="Calibri" panose="020F0502020204030204" pitchFamily="34" charset="0"/>
                <a:cs typeface="Calibri" panose="020F0502020204030204" pitchFamily="34" charset="0"/>
              </a:rPr>
              <a:t>AWV and E/M: </a:t>
            </a: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List </a:t>
            </a:r>
            <a:r>
              <a:rPr lang="en-US" sz="2400" dirty="0">
                <a:solidFill>
                  <a:schemeClr val="tx1"/>
                </a:solidFill>
                <a:latin typeface="Calibri" panose="020F0502020204030204" pitchFamily="34" charset="0"/>
                <a:cs typeface="Calibri" panose="020F0502020204030204" pitchFamily="34" charset="0"/>
              </a:rPr>
              <a:t>all chronic </a:t>
            </a:r>
            <a:r>
              <a:rPr lang="en-US" sz="2400" dirty="0" smtClean="0">
                <a:solidFill>
                  <a:schemeClr val="tx1"/>
                </a:solidFill>
                <a:latin typeface="Calibri" panose="020F0502020204030204" pitchFamily="34" charset="0"/>
                <a:cs typeface="Calibri" panose="020F0502020204030204" pitchFamily="34" charset="0"/>
              </a:rPr>
              <a:t>conditions. </a:t>
            </a: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When </a:t>
            </a:r>
            <a:r>
              <a:rPr lang="en-US" sz="2400" dirty="0">
                <a:solidFill>
                  <a:schemeClr val="tx1"/>
                </a:solidFill>
                <a:latin typeface="Calibri" panose="020F0502020204030204" pitchFamily="34" charset="0"/>
                <a:cs typeface="Calibri" panose="020F0502020204030204" pitchFamily="34" charset="0"/>
              </a:rPr>
              <a:t>using an E&amp;M code (CPT codes 99201-99215) for a sick visit with the AWV, use the diagnosis code(s) that represents the problem or abnormality to match the additional documentation in the medical record. </a:t>
            </a:r>
            <a:endParaRPr lang="en-US" sz="2400" dirty="0" smtClean="0">
              <a:solidFill>
                <a:schemeClr val="tx1"/>
              </a:solidFill>
              <a:latin typeface="Calibri" panose="020F0502020204030204" pitchFamily="34" charset="0"/>
              <a:cs typeface="Calibri" panose="020F0502020204030204" pitchFamily="34" charset="0"/>
            </a:endParaRPr>
          </a:p>
          <a:p>
            <a:pPr marL="685800" lvl="1">
              <a:buFont typeface="Wingdings" panose="05000000000000000000" pitchFamily="2" charset="2"/>
              <a:buChar char="q"/>
            </a:pPr>
            <a:r>
              <a:rPr lang="en-US" sz="2400" dirty="0" smtClean="0">
                <a:solidFill>
                  <a:schemeClr val="tx1"/>
                </a:solidFill>
                <a:latin typeface="Calibri" panose="020F0502020204030204" pitchFamily="34" charset="0"/>
                <a:cs typeface="Calibri" panose="020F0502020204030204" pitchFamily="34" charset="0"/>
              </a:rPr>
              <a:t>Remember to add modifier -25 to the E&amp;M code. </a:t>
            </a:r>
          </a:p>
          <a:p>
            <a:pPr marL="0" indent="0">
              <a:buNone/>
            </a:pPr>
            <a:endParaRPr lang="en-US" sz="28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052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34787"/>
            <a:ext cx="8989180" cy="5066013"/>
          </a:xfrm>
        </p:spPr>
        <p:txBody>
          <a:bodyPr>
            <a:normAutofit/>
          </a:bodyPr>
          <a:lstStyle/>
          <a:p>
            <a:r>
              <a:rPr lang="en-US" sz="3600" b="1" dirty="0">
                <a:solidFill>
                  <a:schemeClr val="tx1"/>
                </a:solidFill>
                <a:latin typeface="Calibri" panose="020F0502020204030204" pitchFamily="34" charset="0"/>
                <a:cs typeface="Calibri" panose="020F0502020204030204" pitchFamily="34" charset="0"/>
              </a:rPr>
              <a:t>Example:</a:t>
            </a:r>
            <a:r>
              <a:rPr lang="en-US" sz="3600" dirty="0">
                <a:solidFill>
                  <a:schemeClr val="tx1"/>
                </a:solidFill>
                <a:latin typeface="Calibri" panose="020F0502020204030204" pitchFamily="34" charset="0"/>
                <a:cs typeface="Calibri" panose="020F0502020204030204" pitchFamily="34" charset="0"/>
              </a:rPr>
              <a:t> The patient comes in for AWV and it is discussed that they are experiencing severe abdominal pain after they workout. This has been happening for the last few months. The provider would code the subsequent AWV G0439 and will bill a 99213-25. The provider is also going to refer the patient to a Gastroenterologist.</a:t>
            </a:r>
            <a:endParaRPr lang="en-US" sz="3600" dirty="0">
              <a:solidFill>
                <a:schemeClr val="tx1"/>
              </a:solidFill>
            </a:endParaRPr>
          </a:p>
        </p:txBody>
      </p:sp>
      <p:sp>
        <p:nvSpPr>
          <p:cNvPr id="4" name="Title 1"/>
          <p:cNvSpPr>
            <a:spLocks noGrp="1"/>
          </p:cNvSpPr>
          <p:nvPr>
            <p:ph type="title"/>
          </p:nvPr>
        </p:nvSpPr>
        <p:spPr>
          <a:xfrm>
            <a:off x="677334" y="609600"/>
            <a:ext cx="8596668" cy="957943"/>
          </a:xfrm>
        </p:spPr>
        <p:txBody>
          <a:bodyPr/>
          <a:lstStyle/>
          <a:p>
            <a:r>
              <a:rPr lang="en-US" b="1" dirty="0" smtClean="0">
                <a:latin typeface="Calibri" panose="020F0502020204030204" pitchFamily="34" charset="0"/>
                <a:cs typeface="Calibri" panose="020F0502020204030204" pitchFamily="34" charset="0"/>
              </a:rPr>
              <a:t>E/M Billing During AWV (continued)</a:t>
            </a:r>
            <a:endParaRPr lang="en-US"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995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67855"/>
            <a:ext cx="8596668" cy="662247"/>
          </a:xfrm>
        </p:spPr>
        <p:txBody>
          <a:bodyPr/>
          <a:lstStyle/>
          <a:p>
            <a:r>
              <a:rPr lang="en-US" b="1" dirty="0" smtClean="0">
                <a:latin typeface="Calibri" panose="020F0502020204030204" pitchFamily="34" charset="0"/>
              </a:rPr>
              <a:t>Telehealth Visit Requirements</a:t>
            </a:r>
            <a:endParaRPr lang="en-US" b="1" dirty="0">
              <a:latin typeface="Calibri" panose="020F0502020204030204" pitchFamily="34" charset="0"/>
            </a:endParaRPr>
          </a:p>
        </p:txBody>
      </p:sp>
      <p:sp>
        <p:nvSpPr>
          <p:cNvPr id="3" name="Content Placeholder 2"/>
          <p:cNvSpPr>
            <a:spLocks noGrp="1"/>
          </p:cNvSpPr>
          <p:nvPr>
            <p:ph idx="1"/>
          </p:nvPr>
        </p:nvSpPr>
        <p:spPr>
          <a:xfrm>
            <a:off x="295564" y="945804"/>
            <a:ext cx="9975272" cy="5815214"/>
          </a:xfrm>
        </p:spPr>
        <p:txBody>
          <a:bodyPr>
            <a:normAutofit fontScale="25000" lnSpcReduction="20000"/>
          </a:bodyPr>
          <a:lstStyle/>
          <a:p>
            <a:pPr marL="342900" lvl="1" indent="0">
              <a:buNone/>
            </a:pPr>
            <a:r>
              <a:rPr lang="en-US" sz="9600" b="1" dirty="0" smtClean="0">
                <a:solidFill>
                  <a:schemeClr val="tx1"/>
                </a:solidFill>
                <a:latin typeface="Calibri" panose="020F0502020204030204" pitchFamily="34" charset="0"/>
              </a:rPr>
              <a:t>Audio/Video </a:t>
            </a:r>
            <a:r>
              <a:rPr lang="en-US" sz="9600" b="1" dirty="0">
                <a:solidFill>
                  <a:schemeClr val="tx1"/>
                </a:solidFill>
                <a:latin typeface="Calibri" panose="020F0502020204030204" pitchFamily="34" charset="0"/>
              </a:rPr>
              <a:t>Coding &amp; </a:t>
            </a:r>
            <a:r>
              <a:rPr lang="en-US" sz="9600" b="1" dirty="0" smtClean="0">
                <a:solidFill>
                  <a:schemeClr val="tx1"/>
                </a:solidFill>
                <a:latin typeface="Calibri" panose="020F0502020204030204" pitchFamily="34" charset="0"/>
              </a:rPr>
              <a:t>Billing</a:t>
            </a:r>
          </a:p>
          <a:p>
            <a:pPr lvl="1">
              <a:buFont typeface="Wingdings" panose="05000000000000000000" pitchFamily="2" charset="2"/>
              <a:buChar char="q"/>
            </a:pPr>
            <a:r>
              <a:rPr lang="en-US" sz="8000" dirty="0" smtClean="0">
                <a:solidFill>
                  <a:schemeClr val="tx1"/>
                </a:solidFill>
                <a:latin typeface="Calibri" panose="020F0502020204030204" pitchFamily="34" charset="0"/>
                <a:cs typeface="Calibri" panose="020F0502020204030204" pitchFamily="34" charset="0"/>
              </a:rPr>
              <a:t>Audio/Video </a:t>
            </a:r>
            <a:r>
              <a:rPr lang="en-US" sz="8000" dirty="0">
                <a:solidFill>
                  <a:schemeClr val="tx1"/>
                </a:solidFill>
                <a:latin typeface="Calibri" panose="020F0502020204030204" pitchFamily="34" charset="0"/>
                <a:cs typeface="Calibri" panose="020F0502020204030204" pitchFamily="34" charset="0"/>
              </a:rPr>
              <a:t>evaluation and management visit:</a:t>
            </a:r>
          </a:p>
          <a:p>
            <a:pPr lvl="1">
              <a:buFont typeface="Wingdings" panose="05000000000000000000" pitchFamily="2" charset="2"/>
              <a:buChar char="q"/>
            </a:pPr>
            <a:r>
              <a:rPr lang="en-US" sz="8000" dirty="0" smtClean="0">
                <a:solidFill>
                  <a:schemeClr val="tx1"/>
                </a:solidFill>
                <a:latin typeface="Calibri" panose="020F0502020204030204" pitchFamily="34" charset="0"/>
                <a:cs typeface="Calibri" panose="020F0502020204030204" pitchFamily="34" charset="0"/>
              </a:rPr>
              <a:t>Office/outpatient </a:t>
            </a:r>
            <a:r>
              <a:rPr lang="en-US" sz="8000" dirty="0">
                <a:solidFill>
                  <a:schemeClr val="tx1"/>
                </a:solidFill>
                <a:latin typeface="Calibri" panose="020F0502020204030204" pitchFamily="34" charset="0"/>
                <a:cs typeface="Calibri" panose="020F0502020204030204" pitchFamily="34" charset="0"/>
              </a:rPr>
              <a:t>E/M visit, </a:t>
            </a:r>
            <a:r>
              <a:rPr lang="en-US" sz="8000" dirty="0" smtClean="0">
                <a:solidFill>
                  <a:schemeClr val="tx1"/>
                </a:solidFill>
                <a:latin typeface="Calibri" panose="020F0502020204030204" pitchFamily="34" charset="0"/>
                <a:cs typeface="Calibri" panose="020F0502020204030204" pitchFamily="34" charset="0"/>
              </a:rPr>
              <a:t>new: 99202-99205</a:t>
            </a:r>
            <a:r>
              <a:rPr lang="en-US" sz="8000" dirty="0">
                <a:solidFill>
                  <a:schemeClr val="tx1"/>
                </a:solidFill>
                <a:latin typeface="Calibri" panose="020F0502020204030204" pitchFamily="34" charset="0"/>
                <a:cs typeface="Calibri" panose="020F0502020204030204" pitchFamily="34" charset="0"/>
              </a:rPr>
              <a:t>: </a:t>
            </a:r>
          </a:p>
          <a:p>
            <a:pPr lvl="1">
              <a:buFont typeface="Wingdings" panose="05000000000000000000" pitchFamily="2" charset="2"/>
              <a:buChar char="q"/>
            </a:pPr>
            <a:r>
              <a:rPr lang="en-US" sz="8000" dirty="0" smtClean="0">
                <a:solidFill>
                  <a:schemeClr val="tx1"/>
                </a:solidFill>
                <a:latin typeface="Calibri" panose="020F0502020204030204" pitchFamily="34" charset="0"/>
                <a:cs typeface="Calibri" panose="020F0502020204030204" pitchFamily="34" charset="0"/>
              </a:rPr>
              <a:t>Office/outpatient </a:t>
            </a:r>
            <a:r>
              <a:rPr lang="en-US" sz="8000" dirty="0">
                <a:solidFill>
                  <a:schemeClr val="tx1"/>
                </a:solidFill>
                <a:latin typeface="Calibri" panose="020F0502020204030204" pitchFamily="34" charset="0"/>
                <a:cs typeface="Calibri" panose="020F0502020204030204" pitchFamily="34" charset="0"/>
              </a:rPr>
              <a:t>E/M visit, </a:t>
            </a:r>
            <a:r>
              <a:rPr lang="en-US" sz="8000" dirty="0" smtClean="0">
                <a:solidFill>
                  <a:schemeClr val="tx1"/>
                </a:solidFill>
                <a:latin typeface="Calibri" panose="020F0502020204030204" pitchFamily="34" charset="0"/>
                <a:cs typeface="Calibri" panose="020F0502020204030204" pitchFamily="34" charset="0"/>
              </a:rPr>
              <a:t>established: </a:t>
            </a:r>
            <a:r>
              <a:rPr lang="en-US" sz="8000" dirty="0">
                <a:solidFill>
                  <a:schemeClr val="tx1"/>
                </a:solidFill>
                <a:latin typeface="Calibri" panose="020F0502020204030204" pitchFamily="34" charset="0"/>
                <a:cs typeface="Calibri" panose="020F0502020204030204" pitchFamily="34" charset="0"/>
              </a:rPr>
              <a:t>99212-99215</a:t>
            </a:r>
          </a:p>
          <a:p>
            <a:pPr lvl="1">
              <a:buFont typeface="Wingdings" panose="05000000000000000000" pitchFamily="2" charset="2"/>
              <a:buChar char="q"/>
            </a:pPr>
            <a:r>
              <a:rPr lang="en-US" sz="8000" dirty="0" smtClean="0">
                <a:solidFill>
                  <a:schemeClr val="tx1"/>
                </a:solidFill>
                <a:latin typeface="Calibri" panose="020F0502020204030204" pitchFamily="34" charset="0"/>
                <a:cs typeface="Calibri" panose="020F0502020204030204" pitchFamily="34" charset="0"/>
              </a:rPr>
              <a:t>Chronic Care Management (CCM):</a:t>
            </a:r>
          </a:p>
          <a:p>
            <a:pPr lvl="1">
              <a:buFont typeface="Wingdings" panose="05000000000000000000" pitchFamily="2" charset="2"/>
              <a:buChar char="q"/>
            </a:pPr>
            <a:r>
              <a:rPr lang="en-US" sz="8000" dirty="0" smtClean="0">
                <a:solidFill>
                  <a:schemeClr val="tx1"/>
                </a:solidFill>
                <a:latin typeface="Calibri" panose="020F0502020204030204" pitchFamily="34" charset="0"/>
                <a:cs typeface="Calibri" panose="020F0502020204030204" pitchFamily="34" charset="0"/>
              </a:rPr>
              <a:t>Transitional Care Management (TCM):</a:t>
            </a:r>
            <a:r>
              <a:rPr lang="en-US" sz="8000" dirty="0">
                <a:solidFill>
                  <a:schemeClr val="tx1"/>
                </a:solidFill>
                <a:latin typeface="Calibri" panose="020F0502020204030204" pitchFamily="34" charset="0"/>
                <a:cs typeface="Calibri" panose="020F0502020204030204" pitchFamily="34" charset="0"/>
              </a:rPr>
              <a:t> </a:t>
            </a:r>
          </a:p>
          <a:p>
            <a:pPr lvl="1">
              <a:buFont typeface="Wingdings" panose="05000000000000000000" pitchFamily="2" charset="2"/>
              <a:buChar char="q"/>
            </a:pPr>
            <a:r>
              <a:rPr lang="en-US" sz="8000" b="1" dirty="0">
                <a:solidFill>
                  <a:schemeClr val="tx1"/>
                </a:solidFill>
                <a:latin typeface="Calibri" panose="020F0502020204030204" pitchFamily="34" charset="0"/>
                <a:cs typeface="Calibri" panose="020F0502020204030204" pitchFamily="34" charset="0"/>
              </a:rPr>
              <a:t>Attach the following to these codes as required to indicate this was a telehealth visit:</a:t>
            </a:r>
            <a:br>
              <a:rPr lang="en-US" sz="8000" b="1" dirty="0">
                <a:solidFill>
                  <a:schemeClr val="tx1"/>
                </a:solidFill>
                <a:latin typeface="Calibri" panose="020F0502020204030204" pitchFamily="34" charset="0"/>
                <a:cs typeface="Calibri" panose="020F0502020204030204" pitchFamily="34" charset="0"/>
              </a:rPr>
            </a:br>
            <a:endParaRPr lang="en-US" sz="80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8000" dirty="0" smtClean="0">
                <a:solidFill>
                  <a:schemeClr val="tx1"/>
                </a:solidFill>
                <a:latin typeface="Calibri" panose="020F0502020204030204" pitchFamily="34" charset="0"/>
                <a:cs typeface="Calibri" panose="020F0502020204030204" pitchFamily="34" charset="0"/>
              </a:rPr>
              <a:t>Modifier 95 – Required by most commercial payers, </a:t>
            </a:r>
            <a:r>
              <a:rPr lang="en-US" sz="8000" b="1" dirty="0" smtClean="0">
                <a:solidFill>
                  <a:schemeClr val="tx1"/>
                </a:solidFill>
                <a:latin typeface="Calibri" panose="020F0502020204030204" pitchFamily="34" charset="0"/>
                <a:cs typeface="Calibri" panose="020F0502020204030204" pitchFamily="34" charset="0"/>
              </a:rPr>
              <a:t>use on an interim basis for Medicare telehealth billing*</a:t>
            </a:r>
            <a:endParaRPr lang="en-US" sz="80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8000" dirty="0" smtClean="0">
                <a:solidFill>
                  <a:schemeClr val="tx1"/>
                </a:solidFill>
                <a:latin typeface="Calibri" panose="020F0502020204030204" pitchFamily="34" charset="0"/>
                <a:cs typeface="Calibri" panose="020F0502020204030204" pitchFamily="34" charset="0"/>
              </a:rPr>
              <a:t>Note</a:t>
            </a:r>
            <a:r>
              <a:rPr lang="en-US" sz="8000" dirty="0">
                <a:solidFill>
                  <a:schemeClr val="tx1"/>
                </a:solidFill>
                <a:latin typeface="Calibri" panose="020F0502020204030204" pitchFamily="34" charset="0"/>
                <a:cs typeface="Calibri" panose="020F0502020204030204" pitchFamily="34" charset="0"/>
              </a:rPr>
              <a:t>: Medicare typically requires the Place of Service code “02” for telehealth services, however, practitioners billing Medicare telehealth services should use the same place of service code they typically use when billing for in-person services during the COVID-19 public health emergency</a:t>
            </a:r>
            <a:r>
              <a:rPr lang="en-US" sz="8000" dirty="0" smtClean="0">
                <a:solidFill>
                  <a:schemeClr val="tx1"/>
                </a:solidFill>
                <a:latin typeface="Calibri" panose="020F0502020204030204" pitchFamily="34" charset="0"/>
                <a:cs typeface="Calibri" panose="020F0502020204030204" pitchFamily="34" charset="0"/>
              </a:rPr>
              <a:t>.* POS 12 Home is also used for Telehealth services by some payers.</a:t>
            </a:r>
            <a:endParaRPr lang="en-US" sz="8000" dirty="0">
              <a:solidFill>
                <a:schemeClr val="tx1"/>
              </a:solidFill>
              <a:latin typeface="Calibri" panose="020F0502020204030204" pitchFamily="34" charset="0"/>
              <a:cs typeface="Calibri" panose="020F0502020204030204" pitchFamily="34" charset="0"/>
            </a:endParaRPr>
          </a:p>
          <a:p>
            <a:pPr marL="1200150" lvl="2" indent="-457200">
              <a:buFont typeface="Wingdings" panose="05000000000000000000" pitchFamily="2" charset="2"/>
              <a:buChar char="q"/>
            </a:pPr>
            <a:endParaRPr lang="en-US" sz="7200" dirty="0">
              <a:solidFill>
                <a:schemeClr val="tx1"/>
              </a:solidFill>
              <a:latin typeface="Calibri" panose="020F0502020204030204" pitchFamily="34" charset="0"/>
              <a:cs typeface="Calibri" panose="020F0502020204030204" pitchFamily="34" charset="0"/>
            </a:endParaRPr>
          </a:p>
          <a:p>
            <a:pPr marL="800100" lvl="1" indent="-457200">
              <a:buFont typeface="Wingdings" panose="05000000000000000000" pitchFamily="2" charset="2"/>
              <a:buChar char="q"/>
            </a:pPr>
            <a:endParaRPr lang="en-US" sz="2600" dirty="0" smtClean="0">
              <a:solidFill>
                <a:schemeClr val="tx1"/>
              </a:solidFill>
              <a:latin typeface="Calibri" panose="020F0502020204030204" pitchFamily="34" charset="0"/>
            </a:endParaRPr>
          </a:p>
        </p:txBody>
      </p:sp>
    </p:spTree>
    <p:extLst>
      <p:ext uri="{BB962C8B-B14F-4D97-AF65-F5344CB8AC3E}">
        <p14:creationId xmlns:p14="http://schemas.microsoft.com/office/powerpoint/2010/main" val="1747927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819266"/>
            <a:ext cx="8596668" cy="473825"/>
          </a:xfrm>
        </p:spPr>
        <p:txBody>
          <a:bodyPr>
            <a:noAutofit/>
          </a:bodyPr>
          <a:lstStyle/>
          <a:p>
            <a:r>
              <a:rPr lang="en-US" sz="2400" b="1" dirty="0">
                <a:solidFill>
                  <a:schemeClr val="tx1"/>
                </a:solidFill>
                <a:latin typeface="Calibri" panose="020F0502020204030204" pitchFamily="34" charset="0"/>
              </a:rPr>
              <a:t>Audio Only Coding &amp; Billing</a:t>
            </a:r>
            <a:r>
              <a:rPr lang="en-US" sz="2400" b="1" dirty="0" smtClean="0">
                <a:solidFill>
                  <a:schemeClr val="tx1"/>
                </a:solidFill>
                <a:latin typeface="Calibri" panose="020F0502020204030204" pitchFamily="34" charset="0"/>
              </a:rPr>
              <a:t/>
            </a:r>
            <a:br>
              <a:rPr lang="en-US" sz="2400" b="1" dirty="0" smtClean="0">
                <a:solidFill>
                  <a:schemeClr val="tx1"/>
                </a:solidFill>
                <a:latin typeface="Calibri" panose="020F0502020204030204" pitchFamily="34" charset="0"/>
              </a:rPr>
            </a:br>
            <a:endParaRPr lang="en-US" sz="2400" b="1" dirty="0"/>
          </a:p>
        </p:txBody>
      </p:sp>
      <p:sp>
        <p:nvSpPr>
          <p:cNvPr id="3" name="Content Placeholder 2"/>
          <p:cNvSpPr>
            <a:spLocks noGrp="1"/>
          </p:cNvSpPr>
          <p:nvPr>
            <p:ph idx="1"/>
          </p:nvPr>
        </p:nvSpPr>
        <p:spPr>
          <a:xfrm>
            <a:off x="677333" y="1293091"/>
            <a:ext cx="9418011" cy="5403273"/>
          </a:xfrm>
        </p:spPr>
        <p:txBody>
          <a:bodyPr>
            <a:normAutofit fontScale="47500" lnSpcReduction="20000"/>
          </a:bodyPr>
          <a:lstStyle/>
          <a:p>
            <a:pPr>
              <a:buFont typeface="Wingdings" panose="05000000000000000000" pitchFamily="2" charset="2"/>
              <a:buChar char="q"/>
            </a:pPr>
            <a:r>
              <a:rPr lang="en-US" sz="3800" dirty="0">
                <a:solidFill>
                  <a:schemeClr val="tx1"/>
                </a:solidFill>
                <a:latin typeface="Calibri" panose="020F0502020204030204" pitchFamily="34" charset="0"/>
                <a:cs typeface="Calibri" panose="020F0502020204030204" pitchFamily="34" charset="0"/>
              </a:rPr>
              <a:t>Telephone or audio-only evaluation and management services for new and established </a:t>
            </a:r>
            <a:r>
              <a:rPr lang="en-US" sz="3800" dirty="0" smtClean="0">
                <a:solidFill>
                  <a:schemeClr val="tx1"/>
                </a:solidFill>
                <a:latin typeface="Calibri" panose="020F0502020204030204" pitchFamily="34" charset="0"/>
                <a:cs typeface="Calibri" panose="020F0502020204030204" pitchFamily="34" charset="0"/>
              </a:rPr>
              <a:t>patients </a:t>
            </a:r>
            <a:r>
              <a:rPr lang="en-US" sz="3800" dirty="0">
                <a:solidFill>
                  <a:schemeClr val="tx1"/>
                </a:solidFill>
                <a:latin typeface="Calibri" panose="020F0502020204030204" pitchFamily="34" charset="0"/>
                <a:cs typeface="Calibri" panose="020F0502020204030204" pitchFamily="34" charset="0"/>
              </a:rPr>
              <a:t>cannot originate from a related E/M service provided within the previous 7 days nor leading to an E/M service or procedure within the next 24 hours or soonest available appointment. </a:t>
            </a:r>
            <a:endParaRPr lang="en-US" sz="3800" dirty="0" smtClean="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en-US" sz="3800" dirty="0" smtClean="0">
                <a:solidFill>
                  <a:schemeClr val="tx1"/>
                </a:solidFill>
                <a:latin typeface="Calibri" panose="020F0502020204030204" pitchFamily="34" charset="0"/>
                <a:cs typeface="Calibri" panose="020F0502020204030204" pitchFamily="34" charset="0"/>
              </a:rPr>
              <a:t>99441</a:t>
            </a:r>
            <a:r>
              <a:rPr lang="en-US" sz="3800" dirty="0">
                <a:solidFill>
                  <a:schemeClr val="tx1"/>
                </a:solidFill>
                <a:latin typeface="Calibri" panose="020F0502020204030204" pitchFamily="34" charset="0"/>
                <a:cs typeface="Calibri" panose="020F0502020204030204" pitchFamily="34" charset="0"/>
              </a:rPr>
              <a:t>: 5-10 minutes of medical discussion</a:t>
            </a:r>
          </a:p>
          <a:p>
            <a:pPr lvl="1">
              <a:buFont typeface="Courier New" panose="02070309020205020404" pitchFamily="49" charset="0"/>
              <a:buChar char="o"/>
            </a:pPr>
            <a:r>
              <a:rPr lang="en-US" sz="3800" dirty="0">
                <a:solidFill>
                  <a:schemeClr val="tx1"/>
                </a:solidFill>
                <a:latin typeface="Calibri" panose="020F0502020204030204" pitchFamily="34" charset="0"/>
                <a:cs typeface="Calibri" panose="020F0502020204030204" pitchFamily="34" charset="0"/>
              </a:rPr>
              <a:t>99442: 11-20 minutes</a:t>
            </a:r>
          </a:p>
          <a:p>
            <a:pPr lvl="1">
              <a:buFont typeface="Courier New" panose="02070309020205020404" pitchFamily="49" charset="0"/>
              <a:buChar char="o"/>
            </a:pPr>
            <a:r>
              <a:rPr lang="en-US" sz="3800" dirty="0">
                <a:solidFill>
                  <a:schemeClr val="tx1"/>
                </a:solidFill>
                <a:latin typeface="Calibri" panose="020F0502020204030204" pitchFamily="34" charset="0"/>
                <a:cs typeface="Calibri" panose="020F0502020204030204" pitchFamily="34" charset="0"/>
              </a:rPr>
              <a:t>99443: 21-30 minutes</a:t>
            </a:r>
          </a:p>
          <a:p>
            <a:pPr marL="0" indent="0">
              <a:buNone/>
            </a:pPr>
            <a:r>
              <a:rPr lang="en-US" sz="5100" b="1" dirty="0">
                <a:solidFill>
                  <a:schemeClr val="tx1"/>
                </a:solidFill>
                <a:latin typeface="Calibri" panose="020F0502020204030204" pitchFamily="34" charset="0"/>
                <a:cs typeface="Calibri" panose="020F0502020204030204" pitchFamily="34" charset="0"/>
              </a:rPr>
              <a:t>Digital E/M Services</a:t>
            </a:r>
          </a:p>
          <a:p>
            <a:pPr>
              <a:buFont typeface="Wingdings" panose="05000000000000000000" pitchFamily="2" charset="2"/>
              <a:buChar char="q"/>
            </a:pPr>
            <a:r>
              <a:rPr lang="en-US" sz="3800" dirty="0">
                <a:solidFill>
                  <a:schemeClr val="tx1"/>
                </a:solidFill>
                <a:latin typeface="Calibri" panose="020F0502020204030204" pitchFamily="34" charset="0"/>
                <a:cs typeface="Calibri" panose="020F0502020204030204" pitchFamily="34" charset="0"/>
              </a:rPr>
              <a:t>Online digital E/M services for established patient for a period of up to 7 days, cumulative time during the 7 days. These codes can be billed once a week and cannot be billed within a 7-day period of a separately reported E/M service, unless the patient is initiating an online inquiry for a new problem not addressed in the separately reported E/M visit. These services must be initiated by the patient (e.g., patient portal, e-mail). </a:t>
            </a:r>
            <a:r>
              <a:rPr lang="en-US" sz="3800" b="1" dirty="0">
                <a:solidFill>
                  <a:schemeClr val="tx1"/>
                </a:solidFill>
                <a:latin typeface="Calibri" panose="020F0502020204030204" pitchFamily="34" charset="0"/>
                <a:cs typeface="Calibri" panose="020F0502020204030204" pitchFamily="34" charset="0"/>
              </a:rPr>
              <a:t>Medicare will cover these services for new patients during the public health emergency.</a:t>
            </a:r>
            <a:endParaRPr lang="en-US" sz="3800" dirty="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en-US" sz="3800" dirty="0" smtClean="0">
                <a:solidFill>
                  <a:schemeClr val="tx1"/>
                </a:solidFill>
                <a:latin typeface="Calibri" panose="020F0502020204030204" pitchFamily="34" charset="0"/>
                <a:cs typeface="Calibri" panose="020F0502020204030204" pitchFamily="34" charset="0"/>
              </a:rPr>
              <a:t>Physicians report:						Qualified Non-Physician Professionals report:</a:t>
            </a:r>
          </a:p>
          <a:p>
            <a:pPr lvl="1">
              <a:buFont typeface="Courier New" panose="02070309020205020404" pitchFamily="49" charset="0"/>
              <a:buChar char="o"/>
            </a:pPr>
            <a:r>
              <a:rPr lang="en-US" sz="3800" dirty="0" smtClean="0">
                <a:solidFill>
                  <a:schemeClr val="tx1"/>
                </a:solidFill>
                <a:latin typeface="Calibri" panose="020F0502020204030204" pitchFamily="34" charset="0"/>
                <a:cs typeface="Calibri" panose="020F0502020204030204" pitchFamily="34" charset="0"/>
              </a:rPr>
              <a:t>99421: 5-10 minutes						98970: 5-10 minutes</a:t>
            </a:r>
          </a:p>
          <a:p>
            <a:pPr lvl="1">
              <a:buFont typeface="Courier New" panose="02070309020205020404" pitchFamily="49" charset="0"/>
              <a:buChar char="o"/>
            </a:pPr>
            <a:r>
              <a:rPr lang="en-US" sz="3800" dirty="0" smtClean="0">
                <a:solidFill>
                  <a:schemeClr val="tx1"/>
                </a:solidFill>
                <a:latin typeface="Calibri" panose="020F0502020204030204" pitchFamily="34" charset="0"/>
                <a:cs typeface="Calibri" panose="020F0502020204030204" pitchFamily="34" charset="0"/>
              </a:rPr>
              <a:t>99422</a:t>
            </a:r>
            <a:r>
              <a:rPr lang="en-US" sz="3800" dirty="0">
                <a:solidFill>
                  <a:schemeClr val="tx1"/>
                </a:solidFill>
                <a:latin typeface="Calibri" panose="020F0502020204030204" pitchFamily="34" charset="0"/>
                <a:cs typeface="Calibri" panose="020F0502020204030204" pitchFamily="34" charset="0"/>
              </a:rPr>
              <a:t>: 11-20 </a:t>
            </a:r>
            <a:r>
              <a:rPr lang="en-US" sz="3800" dirty="0" smtClean="0">
                <a:solidFill>
                  <a:schemeClr val="tx1"/>
                </a:solidFill>
                <a:latin typeface="Calibri" panose="020F0502020204030204" pitchFamily="34" charset="0"/>
                <a:cs typeface="Calibri" panose="020F0502020204030204" pitchFamily="34" charset="0"/>
              </a:rPr>
              <a:t>minutes					98971: 11-20 minutes</a:t>
            </a:r>
            <a:endParaRPr lang="en-US" sz="3800" dirty="0">
              <a:solidFill>
                <a:schemeClr val="tx1"/>
              </a:solidFill>
              <a:latin typeface="Calibri" panose="020F0502020204030204" pitchFamily="34" charset="0"/>
              <a:cs typeface="Calibri" panose="020F0502020204030204" pitchFamily="34" charset="0"/>
            </a:endParaRPr>
          </a:p>
          <a:p>
            <a:pPr lvl="1">
              <a:buFont typeface="Courier New" panose="02070309020205020404" pitchFamily="49" charset="0"/>
              <a:buChar char="o"/>
            </a:pPr>
            <a:r>
              <a:rPr lang="en-US" sz="3800" dirty="0">
                <a:solidFill>
                  <a:schemeClr val="tx1"/>
                </a:solidFill>
                <a:latin typeface="Calibri" panose="020F0502020204030204" pitchFamily="34" charset="0"/>
                <a:cs typeface="Calibri" panose="020F0502020204030204" pitchFamily="34" charset="0"/>
              </a:rPr>
              <a:t>99423: 21 or more </a:t>
            </a:r>
            <a:r>
              <a:rPr lang="en-US" sz="3800" dirty="0" smtClean="0">
                <a:solidFill>
                  <a:schemeClr val="tx1"/>
                </a:solidFill>
                <a:latin typeface="Calibri" panose="020F0502020204030204" pitchFamily="34" charset="0"/>
                <a:cs typeface="Calibri" panose="020F0502020204030204" pitchFamily="34" charset="0"/>
              </a:rPr>
              <a:t>minutes				98972: 21 or more minutes</a:t>
            </a:r>
            <a:endParaRPr lang="en-US" sz="3800" dirty="0">
              <a:solidFill>
                <a:schemeClr val="tx1"/>
              </a:solidFill>
              <a:latin typeface="Calibri" panose="020F0502020204030204" pitchFamily="34" charset="0"/>
              <a:cs typeface="Calibri" panose="020F0502020204030204" pitchFamily="34" charset="0"/>
            </a:endParaRPr>
          </a:p>
          <a:p>
            <a:endParaRPr lang="en-US" dirty="0"/>
          </a:p>
        </p:txBody>
      </p:sp>
      <p:sp>
        <p:nvSpPr>
          <p:cNvPr id="4" name="Title 1"/>
          <p:cNvSpPr txBox="1">
            <a:spLocks/>
          </p:cNvSpPr>
          <p:nvPr/>
        </p:nvSpPr>
        <p:spPr>
          <a:xfrm>
            <a:off x="677333" y="267855"/>
            <a:ext cx="8596668" cy="66224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latin typeface="Calibri" panose="020F0502020204030204" pitchFamily="34" charset="0"/>
              </a:rPr>
              <a:t>Telehealth Visit Requirements</a:t>
            </a:r>
            <a:endParaRPr lang="en-US" b="1" dirty="0">
              <a:latin typeface="Calibri" panose="020F0502020204030204" pitchFamily="34" charset="0"/>
            </a:endParaRPr>
          </a:p>
        </p:txBody>
      </p:sp>
    </p:spTree>
    <p:extLst>
      <p:ext uri="{BB962C8B-B14F-4D97-AF65-F5344CB8AC3E}">
        <p14:creationId xmlns:p14="http://schemas.microsoft.com/office/powerpoint/2010/main" val="1190544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560" y="27709"/>
            <a:ext cx="9060873" cy="609600"/>
          </a:xfrm>
        </p:spPr>
        <p:txBody>
          <a:bodyPr>
            <a:normAutofit/>
          </a:bodyPr>
          <a:lstStyle/>
          <a:p>
            <a:r>
              <a:rPr lang="en-US" sz="3200" b="1" dirty="0" smtClean="0">
                <a:latin typeface="Calibri" panose="020F0502020204030204" pitchFamily="34" charset="0"/>
                <a:cs typeface="Calibri" panose="020F0502020204030204" pitchFamily="34" charset="0"/>
              </a:rPr>
              <a:t>E/M Audio/Video or Audio Only Exam Elements</a:t>
            </a:r>
            <a:endParaRPr lang="en-US" sz="32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295560" y="563419"/>
            <a:ext cx="11231421" cy="6142181"/>
          </a:xfrm>
        </p:spPr>
        <p:txBody>
          <a:bodyPr>
            <a:normAutofit fontScale="85000" lnSpcReduction="20000"/>
          </a:bodyPr>
          <a:lstStyle/>
          <a:p>
            <a:r>
              <a:rPr lang="en-US" sz="2100" dirty="0">
                <a:solidFill>
                  <a:schemeClr val="tx1"/>
                </a:solidFill>
                <a:latin typeface="Calibri" panose="020F0502020204030204" pitchFamily="34" charset="0"/>
                <a:cs typeface="Calibri" panose="020F0502020204030204" pitchFamily="34" charset="0"/>
              </a:rPr>
              <a:t>Exam: </a:t>
            </a:r>
            <a:r>
              <a:rPr lang="en-US" sz="2100" dirty="0" smtClean="0">
                <a:solidFill>
                  <a:schemeClr val="tx1"/>
                </a:solidFill>
                <a:latin typeface="Calibri" panose="020F0502020204030204" pitchFamily="34" charset="0"/>
                <a:cs typeface="Calibri" panose="020F0502020204030204" pitchFamily="34" charset="0"/>
              </a:rPr>
              <a:t>Performing </a:t>
            </a:r>
            <a:r>
              <a:rPr lang="en-US" sz="2100" dirty="0">
                <a:solidFill>
                  <a:schemeClr val="tx1"/>
                </a:solidFill>
                <a:latin typeface="Calibri" panose="020F0502020204030204" pitchFamily="34" charset="0"/>
                <a:cs typeface="Calibri" panose="020F0502020204030204" pitchFamily="34" charset="0"/>
              </a:rPr>
              <a:t>a physical exam via telehealth can seem challenging, especially if the patient is in their home where assessment tools, such as a blood pressure cuff or digital stethoscope, may not be available. But with some </a:t>
            </a:r>
            <a:r>
              <a:rPr lang="en-US" sz="2100" dirty="0" smtClean="0">
                <a:solidFill>
                  <a:schemeClr val="tx1"/>
                </a:solidFill>
                <a:latin typeface="Calibri" panose="020F0502020204030204" pitchFamily="34" charset="0"/>
                <a:cs typeface="Calibri" panose="020F0502020204030204" pitchFamily="34" charset="0"/>
              </a:rPr>
              <a:t>thoughtfulness providers </a:t>
            </a:r>
            <a:r>
              <a:rPr lang="en-US" sz="2100" dirty="0">
                <a:solidFill>
                  <a:schemeClr val="tx1"/>
                </a:solidFill>
                <a:latin typeface="Calibri" panose="020F0502020204030204" pitchFamily="34" charset="0"/>
                <a:cs typeface="Calibri" panose="020F0502020204030204" pitchFamily="34" charset="0"/>
              </a:rPr>
              <a:t>are able to examine several organ systems. </a:t>
            </a:r>
            <a:endParaRPr lang="en-US" sz="2100" dirty="0" smtClean="0">
              <a:solidFill>
                <a:schemeClr val="tx1"/>
              </a:solidFill>
              <a:latin typeface="Calibri" panose="020F0502020204030204" pitchFamily="34" charset="0"/>
              <a:cs typeface="Calibri" panose="020F0502020204030204" pitchFamily="34" charset="0"/>
            </a:endParaRPr>
          </a:p>
          <a:p>
            <a:pPr lvl="1">
              <a:buFont typeface="Wingdings" panose="05000000000000000000" pitchFamily="2" charset="2"/>
              <a:buChar char="q"/>
            </a:pPr>
            <a:r>
              <a:rPr lang="en-US" sz="2100" dirty="0" smtClean="0">
                <a:solidFill>
                  <a:schemeClr val="tx1"/>
                </a:solidFill>
                <a:latin typeface="Calibri" panose="020F0502020204030204" pitchFamily="34" charset="0"/>
                <a:cs typeface="Calibri" panose="020F0502020204030204" pitchFamily="34" charset="0"/>
              </a:rPr>
              <a:t>Telehealth Exam Documentation:</a:t>
            </a: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Eyes: Appearance of pupils (equal, round, extraocular eye movements)</a:t>
            </a:r>
            <a:endParaRPr lang="en-US" sz="21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Ears, Nose, Mouth </a:t>
            </a:r>
            <a:r>
              <a:rPr lang="en-US" sz="2100" dirty="0">
                <a:solidFill>
                  <a:schemeClr val="tx1"/>
                </a:solidFill>
                <a:latin typeface="Calibri" panose="020F0502020204030204" pitchFamily="34" charset="0"/>
                <a:cs typeface="Calibri" panose="020F0502020204030204" pitchFamily="34" charset="0"/>
              </a:rPr>
              <a:t>&amp; Throat: External appearance of the ears and nose (scars, lesions, masses</a:t>
            </a:r>
            <a:r>
              <a:rPr lang="en-US" sz="2100" dirty="0" smtClean="0">
                <a:solidFill>
                  <a:schemeClr val="tx1"/>
                </a:solidFill>
                <a:latin typeface="Calibri" panose="020F0502020204030204" pitchFamily="34" charset="0"/>
                <a:cs typeface="Calibri" panose="020F0502020204030204" pitchFamily="34" charset="0"/>
              </a:rPr>
              <a:t>) and assessment </a:t>
            </a:r>
            <a:r>
              <a:rPr lang="en-US" sz="2100" dirty="0">
                <a:solidFill>
                  <a:schemeClr val="tx1"/>
                </a:solidFill>
                <a:latin typeface="Calibri" panose="020F0502020204030204" pitchFamily="34" charset="0"/>
                <a:cs typeface="Calibri" panose="020F0502020204030204" pitchFamily="34" charset="0"/>
              </a:rPr>
              <a:t>of hearing (able to hear, asks to repeat questions)</a:t>
            </a:r>
            <a:endParaRPr lang="en-US" sz="21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Neck : </a:t>
            </a:r>
            <a:r>
              <a:rPr lang="en-US" sz="2100" dirty="0">
                <a:solidFill>
                  <a:schemeClr val="tx1"/>
                </a:solidFill>
                <a:latin typeface="Calibri" panose="020F0502020204030204" pitchFamily="34" charset="0"/>
                <a:cs typeface="Calibri" panose="020F0502020204030204" pitchFamily="34" charset="0"/>
              </a:rPr>
              <a:t>Gross movement (degrees of flexion anterior, posterior and laterally)</a:t>
            </a:r>
            <a:endParaRPr lang="en-US" sz="21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Respiratory: </a:t>
            </a:r>
            <a:r>
              <a:rPr lang="en-US" sz="2100" dirty="0">
                <a:solidFill>
                  <a:schemeClr val="tx1"/>
                </a:solidFill>
                <a:latin typeface="Calibri" panose="020F0502020204030204" pitchFamily="34" charset="0"/>
                <a:cs typeface="Calibri" panose="020F0502020204030204" pitchFamily="34" charset="0"/>
              </a:rPr>
              <a:t>Audible </a:t>
            </a:r>
            <a:r>
              <a:rPr lang="en-US" sz="2100" dirty="0" smtClean="0">
                <a:solidFill>
                  <a:schemeClr val="tx1"/>
                </a:solidFill>
                <a:latin typeface="Calibri" panose="020F0502020204030204" pitchFamily="34" charset="0"/>
                <a:cs typeface="Calibri" panose="020F0502020204030204" pitchFamily="34" charset="0"/>
              </a:rPr>
              <a:t>wheezing, presence </a:t>
            </a:r>
            <a:r>
              <a:rPr lang="en-US" sz="2100" dirty="0">
                <a:solidFill>
                  <a:schemeClr val="tx1"/>
                </a:solidFill>
                <a:latin typeface="Calibri" panose="020F0502020204030204" pitchFamily="34" charset="0"/>
                <a:cs typeface="Calibri" panose="020F0502020204030204" pitchFamily="34" charset="0"/>
              </a:rPr>
              <a:t>and nature of cough (frequent, occasional, wet, dry, coarse)</a:t>
            </a:r>
            <a:endParaRPr lang="en-US" sz="21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Cardiovascular: Presence and nature of edema in </a:t>
            </a:r>
            <a:r>
              <a:rPr lang="en-US" sz="2100" dirty="0" smtClean="0">
                <a:solidFill>
                  <a:schemeClr val="tx1"/>
                </a:solidFill>
                <a:latin typeface="Calibri" panose="020F0502020204030204" pitchFamily="34" charset="0"/>
                <a:cs typeface="Calibri" panose="020F0502020204030204" pitchFamily="34" charset="0"/>
              </a:rPr>
              <a:t>extremities</a:t>
            </a: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Constitutional: General appearance (ill/well appearing, (un) comfortable, fatigued, attentive, distracted, </a:t>
            </a:r>
            <a:r>
              <a:rPr lang="en-US" sz="2100" dirty="0" smtClean="0">
                <a:solidFill>
                  <a:schemeClr val="tx1"/>
                </a:solidFill>
                <a:latin typeface="Calibri" panose="020F0502020204030204" pitchFamily="34" charset="0"/>
                <a:cs typeface="Calibri" panose="020F0502020204030204" pitchFamily="34" charset="0"/>
              </a:rPr>
              <a:t>(disheveled)</a:t>
            </a:r>
            <a:endParaRPr lang="en-US" sz="2100" dirty="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Chest: Inspection of the </a:t>
            </a:r>
            <a:r>
              <a:rPr lang="en-US" sz="2100" dirty="0" smtClean="0">
                <a:solidFill>
                  <a:schemeClr val="tx1"/>
                </a:solidFill>
                <a:latin typeface="Calibri" panose="020F0502020204030204" pitchFamily="34" charset="0"/>
                <a:cs typeface="Calibri" panose="020F0502020204030204" pitchFamily="34" charset="0"/>
              </a:rPr>
              <a:t>breasts</a:t>
            </a:r>
            <a:r>
              <a:rPr lang="en-US" sz="2100" smtClean="0">
                <a:solidFill>
                  <a:schemeClr val="tx1"/>
                </a:solidFill>
                <a:latin typeface="Calibri" panose="020F0502020204030204" pitchFamily="34" charset="0"/>
                <a:cs typeface="Calibri" panose="020F0502020204030204" pitchFamily="34" charset="0"/>
              </a:rPr>
              <a:t>, </a:t>
            </a:r>
            <a:r>
              <a:rPr lang="en-US" sz="2100" smtClean="0">
                <a:solidFill>
                  <a:schemeClr val="tx1"/>
                </a:solidFill>
                <a:latin typeface="Calibri" panose="020F0502020204030204" pitchFamily="34" charset="0"/>
                <a:cs typeface="Calibri" panose="020F0502020204030204" pitchFamily="34" charset="0"/>
              </a:rPr>
              <a:t>chest </a:t>
            </a:r>
            <a:r>
              <a:rPr lang="en-US" sz="2100" dirty="0" smtClean="0">
                <a:solidFill>
                  <a:schemeClr val="tx1"/>
                </a:solidFill>
                <a:latin typeface="Calibri" panose="020F0502020204030204" pitchFamily="34" charset="0"/>
                <a:cs typeface="Calibri" panose="020F0502020204030204" pitchFamily="34" charset="0"/>
              </a:rPr>
              <a:t>tenderness</a:t>
            </a: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Abdominal: Tenderness on </a:t>
            </a:r>
            <a:r>
              <a:rPr lang="en-US" sz="2100" dirty="0" smtClean="0">
                <a:solidFill>
                  <a:schemeClr val="tx1"/>
                </a:solidFill>
                <a:latin typeface="Calibri" panose="020F0502020204030204" pitchFamily="34" charset="0"/>
                <a:cs typeface="Calibri" panose="020F0502020204030204" pitchFamily="34" charset="0"/>
              </a:rPr>
              <a:t>self palpation </a:t>
            </a:r>
            <a:r>
              <a:rPr lang="en-US" sz="2100" dirty="0">
                <a:solidFill>
                  <a:schemeClr val="tx1"/>
                </a:solidFill>
                <a:latin typeface="Calibri" panose="020F0502020204030204" pitchFamily="34" charset="0"/>
                <a:cs typeface="Calibri" panose="020F0502020204030204" pitchFamily="34" charset="0"/>
              </a:rPr>
              <a:t>or </a:t>
            </a:r>
            <a:r>
              <a:rPr lang="en-US" sz="2100" dirty="0" smtClean="0">
                <a:solidFill>
                  <a:schemeClr val="tx1"/>
                </a:solidFill>
                <a:latin typeface="Calibri" panose="020F0502020204030204" pitchFamily="34" charset="0"/>
                <a:cs typeface="Calibri" panose="020F0502020204030204" pitchFamily="34" charset="0"/>
              </a:rPr>
              <a:t>area of pain</a:t>
            </a:r>
          </a:p>
          <a:p>
            <a:pPr lvl="2">
              <a:buFont typeface="Courier New" panose="02070309020205020404" pitchFamily="49" charset="0"/>
              <a:buChar char="o"/>
            </a:pPr>
            <a:r>
              <a:rPr lang="en-US" sz="2100" dirty="0">
                <a:solidFill>
                  <a:schemeClr val="tx1"/>
                </a:solidFill>
                <a:latin typeface="Calibri" panose="020F0502020204030204" pitchFamily="34" charset="0"/>
                <a:cs typeface="Calibri" panose="020F0502020204030204" pitchFamily="34" charset="0"/>
              </a:rPr>
              <a:t>Musculoskeletal: </a:t>
            </a:r>
            <a:r>
              <a:rPr lang="en-US" sz="2100" dirty="0" smtClean="0">
                <a:solidFill>
                  <a:schemeClr val="tx1"/>
                </a:solidFill>
                <a:latin typeface="Calibri" panose="020F0502020204030204" pitchFamily="34" charset="0"/>
                <a:cs typeface="Calibri" panose="020F0502020204030204" pitchFamily="34" charset="0"/>
              </a:rPr>
              <a:t>Exam of gait and </a:t>
            </a:r>
            <a:r>
              <a:rPr lang="en-US" sz="2100" dirty="0">
                <a:solidFill>
                  <a:schemeClr val="tx1"/>
                </a:solidFill>
                <a:latin typeface="Calibri" panose="020F0502020204030204" pitchFamily="34" charset="0"/>
                <a:cs typeface="Calibri" panose="020F0502020204030204" pitchFamily="34" charset="0"/>
              </a:rPr>
              <a:t>station (stands with/without use of arms to push off chair; steady gait, broad/narrowed based</a:t>
            </a:r>
            <a:r>
              <a:rPr lang="en-US" sz="2100" dirty="0" smtClean="0">
                <a:solidFill>
                  <a:schemeClr val="tx1"/>
                </a:solidFill>
                <a:latin typeface="Calibri" panose="020F0502020204030204" pitchFamily="34" charset="0"/>
                <a:cs typeface="Calibri" panose="020F0502020204030204" pitchFamily="34" charset="0"/>
              </a:rPr>
              <a:t>)</a:t>
            </a: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Skin: </a:t>
            </a:r>
            <a:r>
              <a:rPr lang="en-US" sz="2100" dirty="0">
                <a:solidFill>
                  <a:schemeClr val="tx1"/>
                </a:solidFill>
                <a:latin typeface="Calibri" panose="020F0502020204030204" pitchFamily="34" charset="0"/>
                <a:cs typeface="Calibri" panose="020F0502020204030204" pitchFamily="34" charset="0"/>
              </a:rPr>
              <a:t>Rashes, lesions, </a:t>
            </a:r>
            <a:r>
              <a:rPr lang="en-US" sz="2100" dirty="0" smtClean="0">
                <a:solidFill>
                  <a:schemeClr val="tx1"/>
                </a:solidFill>
                <a:latin typeface="Calibri" panose="020F0502020204030204" pitchFamily="34" charset="0"/>
                <a:cs typeface="Calibri" panose="020F0502020204030204" pitchFamily="34" charset="0"/>
              </a:rPr>
              <a:t>ulcers, and cracking</a:t>
            </a: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Neurologic: </a:t>
            </a:r>
            <a:r>
              <a:rPr lang="en-US" sz="2100" dirty="0">
                <a:solidFill>
                  <a:schemeClr val="tx1"/>
                </a:solidFill>
                <a:latin typeface="Calibri" panose="020F0502020204030204" pitchFamily="34" charset="0"/>
                <a:cs typeface="Calibri" panose="020F0502020204030204" pitchFamily="34" charset="0"/>
              </a:rPr>
              <a:t>Examination of sensation (by </a:t>
            </a:r>
            <a:r>
              <a:rPr lang="en-US" sz="2100" dirty="0" smtClean="0">
                <a:solidFill>
                  <a:schemeClr val="tx1"/>
                </a:solidFill>
                <a:latin typeface="Calibri" panose="020F0502020204030204" pitchFamily="34" charset="0"/>
                <a:cs typeface="Calibri" panose="020F0502020204030204" pitchFamily="34" charset="0"/>
              </a:rPr>
              <a:t>touch)</a:t>
            </a:r>
          </a:p>
          <a:p>
            <a:pPr lvl="2">
              <a:buFont typeface="Courier New" panose="02070309020205020404" pitchFamily="49" charset="0"/>
              <a:buChar char="o"/>
            </a:pPr>
            <a:r>
              <a:rPr lang="en-US" sz="2100" dirty="0" smtClean="0">
                <a:solidFill>
                  <a:schemeClr val="tx1"/>
                </a:solidFill>
                <a:latin typeface="Calibri" panose="020F0502020204030204" pitchFamily="34" charset="0"/>
                <a:cs typeface="Calibri" panose="020F0502020204030204" pitchFamily="34" charset="0"/>
              </a:rPr>
              <a:t>Psych: </a:t>
            </a:r>
            <a:r>
              <a:rPr lang="en-US" sz="2100" dirty="0">
                <a:solidFill>
                  <a:schemeClr val="tx1"/>
                </a:solidFill>
                <a:latin typeface="Calibri" panose="020F0502020204030204" pitchFamily="34" charset="0"/>
                <a:cs typeface="Calibri" panose="020F0502020204030204" pitchFamily="34" charset="0"/>
              </a:rPr>
              <a:t>Orientation to time, place, and </a:t>
            </a:r>
            <a:r>
              <a:rPr lang="en-US" sz="2100" dirty="0" smtClean="0">
                <a:solidFill>
                  <a:schemeClr val="tx1"/>
                </a:solidFill>
                <a:latin typeface="Calibri" panose="020F0502020204030204" pitchFamily="34" charset="0"/>
                <a:cs typeface="Calibri" panose="020F0502020204030204" pitchFamily="34" charset="0"/>
              </a:rPr>
              <a:t>person, recent </a:t>
            </a:r>
            <a:r>
              <a:rPr lang="en-US" sz="2100" dirty="0">
                <a:solidFill>
                  <a:schemeClr val="tx1"/>
                </a:solidFill>
                <a:latin typeface="Calibri" panose="020F0502020204030204" pitchFamily="34" charset="0"/>
                <a:cs typeface="Calibri" panose="020F0502020204030204" pitchFamily="34" charset="0"/>
              </a:rPr>
              <a:t>and remote </a:t>
            </a:r>
            <a:r>
              <a:rPr lang="en-US" sz="2100" dirty="0" smtClean="0">
                <a:solidFill>
                  <a:schemeClr val="tx1"/>
                </a:solidFill>
                <a:latin typeface="Calibri" panose="020F0502020204030204" pitchFamily="34" charset="0"/>
                <a:cs typeface="Calibri" panose="020F0502020204030204" pitchFamily="34" charset="0"/>
              </a:rPr>
              <a:t>memory, mood </a:t>
            </a:r>
            <a:r>
              <a:rPr lang="en-US" sz="2100" dirty="0">
                <a:solidFill>
                  <a:schemeClr val="tx1"/>
                </a:solidFill>
                <a:latin typeface="Calibri" panose="020F0502020204030204" pitchFamily="34" charset="0"/>
                <a:cs typeface="Calibri" panose="020F0502020204030204" pitchFamily="34" charset="0"/>
              </a:rPr>
              <a:t>and </a:t>
            </a:r>
            <a:r>
              <a:rPr lang="en-US" sz="2100" dirty="0" smtClean="0">
                <a:solidFill>
                  <a:schemeClr val="tx1"/>
                </a:solidFill>
                <a:latin typeface="Calibri" panose="020F0502020204030204" pitchFamily="34" charset="0"/>
                <a:cs typeface="Calibri" panose="020F0502020204030204" pitchFamily="34" charset="0"/>
              </a:rPr>
              <a:t>affect, mood </a:t>
            </a:r>
            <a:r>
              <a:rPr lang="en-US" sz="2100" dirty="0">
                <a:solidFill>
                  <a:schemeClr val="tx1"/>
                </a:solidFill>
                <a:latin typeface="Calibri" panose="020F0502020204030204" pitchFamily="34" charset="0"/>
                <a:cs typeface="Calibri" panose="020F0502020204030204" pitchFamily="34" charset="0"/>
              </a:rPr>
              <a:t>lability (crying, laughing)</a:t>
            </a:r>
            <a:endParaRPr lang="en-US" sz="2100" dirty="0" smtClean="0">
              <a:solidFill>
                <a:schemeClr val="tx1"/>
              </a:solidFill>
              <a:latin typeface="Calibri" panose="020F0502020204030204" pitchFamily="34" charset="0"/>
              <a:cs typeface="Calibri" panose="020F0502020204030204" pitchFamily="34" charset="0"/>
            </a:endParaRPr>
          </a:p>
          <a:p>
            <a:pPr lvl="2">
              <a:buFont typeface="Courier New" panose="02070309020205020404" pitchFamily="49" charset="0"/>
              <a:buChar char="o"/>
            </a:pPr>
            <a:endParaRPr lang="en-US" sz="1600" dirty="0" smtClean="0"/>
          </a:p>
          <a:p>
            <a:pPr lvl="2">
              <a:buFont typeface="Courier New" panose="02070309020205020404" pitchFamily="49" charset="0"/>
              <a:buChar char="o"/>
            </a:pPr>
            <a:endParaRPr lang="en-US" dirty="0" smtClean="0"/>
          </a:p>
          <a:p>
            <a:endParaRPr lang="en-US"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747562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74255"/>
          </a:xfrm>
        </p:spPr>
        <p:txBody>
          <a:bodyPr/>
          <a:lstStyle/>
          <a:p>
            <a:r>
              <a:rPr lang="en-US" b="1" dirty="0" smtClean="0">
                <a:latin typeface="Calibri" panose="020F0502020204030204" pitchFamily="34" charset="0"/>
                <a:cs typeface="Calibri" panose="020F0502020204030204" pitchFamily="34" charset="0"/>
              </a:rPr>
              <a:t>Resources</a:t>
            </a:r>
            <a:endParaRPr lang="en-US"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77334" y="1283855"/>
            <a:ext cx="8596668" cy="4757507"/>
          </a:xfrm>
        </p:spPr>
        <p:txBody>
          <a:bodyPr/>
          <a:lstStyle/>
          <a:p>
            <a:r>
              <a:rPr lang="en-US" sz="2400" dirty="0" smtClean="0">
                <a:solidFill>
                  <a:schemeClr val="tx1"/>
                </a:solidFill>
                <a:latin typeface="Calibri" panose="020F0502020204030204" pitchFamily="34" charset="0"/>
                <a:cs typeface="Calibri" panose="020F0502020204030204" pitchFamily="34" charset="0"/>
              </a:rPr>
              <a:t>Shawn Bromley, NEPHO Director Contracting and Operations – Lead Coding Initiatives – </a:t>
            </a:r>
            <a:r>
              <a:rPr lang="en-US" sz="2400" dirty="0" smtClean="0">
                <a:solidFill>
                  <a:schemeClr val="tx1"/>
                </a:solidFill>
                <a:latin typeface="Calibri" panose="020F0502020204030204" pitchFamily="34" charset="0"/>
                <a:cs typeface="Calibri" panose="020F0502020204030204" pitchFamily="34" charset="0"/>
                <a:hlinkClick r:id="rId2"/>
              </a:rPr>
              <a:t>shawn.m.bromley@lahey.org</a:t>
            </a:r>
            <a:r>
              <a:rPr lang="en-US" sz="2400" dirty="0" smtClean="0">
                <a:solidFill>
                  <a:schemeClr val="tx1"/>
                </a:solidFill>
                <a:latin typeface="Calibri" panose="020F0502020204030204" pitchFamily="34" charset="0"/>
                <a:cs typeface="Calibri" panose="020F0502020204030204" pitchFamily="34" charset="0"/>
              </a:rPr>
              <a:t> or 978-236-1704</a:t>
            </a:r>
          </a:p>
          <a:p>
            <a:r>
              <a:rPr lang="en-US" sz="2400" dirty="0" smtClean="0">
                <a:latin typeface="Calibri" panose="020F0502020204030204" pitchFamily="34" charset="0"/>
                <a:cs typeface="Calibri" panose="020F0502020204030204" pitchFamily="34" charset="0"/>
                <a:hlinkClick r:id="rId3"/>
              </a:rPr>
              <a:t>https</a:t>
            </a:r>
            <a:r>
              <a:rPr lang="en-US" sz="2400" dirty="0">
                <a:latin typeface="Calibri" panose="020F0502020204030204" pitchFamily="34" charset="0"/>
                <a:cs typeface="Calibri" panose="020F0502020204030204" pitchFamily="34" charset="0"/>
                <a:hlinkClick r:id="rId3"/>
              </a:rPr>
              <a:t>://</a:t>
            </a:r>
            <a:r>
              <a:rPr lang="en-US" sz="2400" dirty="0" smtClean="0">
                <a:latin typeface="Calibri" panose="020F0502020204030204" pitchFamily="34" charset="0"/>
                <a:cs typeface="Calibri" panose="020F0502020204030204" pitchFamily="34" charset="0"/>
                <a:hlinkClick r:id="rId3"/>
              </a:rPr>
              <a:t>www.acog.org/practice-management/coding/coding-library/managing-patients-remotely-billing-for-digital-and-telehealth-services</a:t>
            </a:r>
            <a:endParaRPr lang="en-US" sz="2400" dirty="0" smtClean="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hlinkClick r:id="rId4"/>
              </a:rPr>
              <a:t>https://emuniversity.com</a:t>
            </a:r>
            <a:r>
              <a:rPr lang="en-US" sz="2400" dirty="0" smtClean="0">
                <a:latin typeface="Calibri" panose="020F0502020204030204" pitchFamily="34" charset="0"/>
                <a:cs typeface="Calibri" panose="020F0502020204030204" pitchFamily="34" charset="0"/>
                <a:hlinkClick r:id="rId4"/>
              </a:rPr>
              <a:t>/</a:t>
            </a:r>
            <a:endParaRPr lang="en-US" sz="2400" dirty="0" smtClean="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hlinkClick r:id="rId5"/>
              </a:rPr>
              <a:t>https://</a:t>
            </a:r>
            <a:r>
              <a:rPr lang="en-US" sz="2400" dirty="0" smtClean="0">
                <a:latin typeface="Calibri" panose="020F0502020204030204" pitchFamily="34" charset="0"/>
                <a:cs typeface="Calibri" panose="020F0502020204030204" pitchFamily="34" charset="0"/>
                <a:hlinkClick r:id="rId5"/>
              </a:rPr>
              <a:t>caravanhealth.com/CaravanHealth/media/Resources-Page/Telehealth_PhysicalExam.pdf</a:t>
            </a:r>
            <a:endParaRPr lang="en-US" sz="2400" dirty="0" smtClean="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hlinkClick r:id="rId6"/>
              </a:rPr>
              <a:t>https://</a:t>
            </a:r>
            <a:r>
              <a:rPr lang="en-US" sz="2400" dirty="0" smtClean="0">
                <a:latin typeface="Calibri" panose="020F0502020204030204" pitchFamily="34" charset="0"/>
                <a:cs typeface="Calibri" panose="020F0502020204030204" pitchFamily="34" charset="0"/>
                <a:hlinkClick r:id="rId6"/>
              </a:rPr>
              <a:t>www.youtube.com/watch?v=4hRObfNyDvc</a:t>
            </a:r>
            <a:endParaRPr lang="en-US" sz="2400" dirty="0" smtClean="0">
              <a:latin typeface="Calibri" panose="020F0502020204030204" pitchFamily="34" charset="0"/>
              <a:cs typeface="Calibri" panose="020F0502020204030204" pitchFamily="34" charset="0"/>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4006146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7714"/>
            <a:ext cx="8596668" cy="901959"/>
          </a:xfrm>
        </p:spPr>
        <p:txBody>
          <a:bodyPr/>
          <a:lstStyle/>
          <a:p>
            <a:r>
              <a:rPr lang="en-US" b="1" dirty="0" smtClean="0">
                <a:latin typeface="Calibri" panose="020F0502020204030204" pitchFamily="34" charset="0"/>
              </a:rPr>
              <a:t>Agenda</a:t>
            </a:r>
            <a:endParaRPr lang="en-US" b="1" dirty="0">
              <a:latin typeface="Calibri" panose="020F0502020204030204" pitchFamily="34" charset="0"/>
            </a:endParaRPr>
          </a:p>
        </p:txBody>
      </p:sp>
      <p:sp>
        <p:nvSpPr>
          <p:cNvPr id="3" name="Content Placeholder 2"/>
          <p:cNvSpPr>
            <a:spLocks noGrp="1"/>
          </p:cNvSpPr>
          <p:nvPr>
            <p:ph idx="1"/>
          </p:nvPr>
        </p:nvSpPr>
        <p:spPr>
          <a:xfrm>
            <a:off x="677334" y="989041"/>
            <a:ext cx="8596668" cy="5803641"/>
          </a:xfrm>
        </p:spPr>
        <p:txBody>
          <a:bodyPr>
            <a:normAutofit/>
          </a:bodyPr>
          <a:lstStyle/>
          <a:p>
            <a:pPr>
              <a:buFont typeface="Wingdings" panose="05000000000000000000" pitchFamily="2" charset="2"/>
              <a:buChar char="Ø"/>
            </a:pPr>
            <a:r>
              <a:rPr lang="en-US" sz="2400" dirty="0">
                <a:solidFill>
                  <a:schemeClr val="tx1"/>
                </a:solidFill>
                <a:latin typeface="Calibri" panose="020F0502020204030204" pitchFamily="34" charset="0"/>
              </a:rPr>
              <a:t>Evaluation and Management </a:t>
            </a:r>
            <a:r>
              <a:rPr lang="en-US" sz="2400" dirty="0" smtClean="0">
                <a:solidFill>
                  <a:schemeClr val="tx1"/>
                </a:solidFill>
                <a:latin typeface="Calibri" panose="020F0502020204030204" pitchFamily="34" charset="0"/>
              </a:rPr>
              <a:t>(</a:t>
            </a:r>
            <a:r>
              <a:rPr lang="en-US" sz="2400" dirty="0">
                <a:solidFill>
                  <a:schemeClr val="tx1"/>
                </a:solidFill>
                <a:latin typeface="Calibri" panose="020F0502020204030204" pitchFamily="34" charset="0"/>
              </a:rPr>
              <a:t>E/M</a:t>
            </a:r>
            <a:r>
              <a:rPr lang="en-US" sz="2400" dirty="0" smtClean="0">
                <a:solidFill>
                  <a:schemeClr val="tx1"/>
                </a:solidFill>
                <a:latin typeface="Calibri" panose="020F0502020204030204" pitchFamily="34" charset="0"/>
              </a:rPr>
              <a:t>) Update </a:t>
            </a:r>
            <a:r>
              <a:rPr lang="en-US" sz="2400" dirty="0">
                <a:solidFill>
                  <a:schemeClr val="tx1"/>
                </a:solidFill>
                <a:latin typeface="Calibri" panose="020F0502020204030204" pitchFamily="34" charset="0"/>
              </a:rPr>
              <a:t>Review</a:t>
            </a:r>
          </a:p>
          <a:p>
            <a:pPr marL="685800" lvl="1" indent="-342900">
              <a:buFont typeface="Wingdings" panose="05000000000000000000" pitchFamily="2" charset="2"/>
              <a:buChar char="q"/>
            </a:pPr>
            <a:r>
              <a:rPr lang="en-US" sz="2400" dirty="0" smtClean="0">
                <a:solidFill>
                  <a:schemeClr val="tx1"/>
                </a:solidFill>
                <a:latin typeface="Calibri" panose="020F0502020204030204" pitchFamily="34" charset="0"/>
              </a:rPr>
              <a:t>Overview of 2021 Changes</a:t>
            </a:r>
            <a:endParaRPr lang="en-US" sz="2400" dirty="0">
              <a:solidFill>
                <a:schemeClr val="tx1"/>
              </a:solidFill>
              <a:latin typeface="Calibri" panose="020F0502020204030204" pitchFamily="34" charset="0"/>
            </a:endParaRPr>
          </a:p>
          <a:p>
            <a:pPr marL="685800" lvl="1" indent="-342900">
              <a:buFont typeface="Wingdings" panose="05000000000000000000" pitchFamily="2" charset="2"/>
              <a:buChar char="q"/>
            </a:pPr>
            <a:r>
              <a:rPr lang="en-US" sz="2400" dirty="0" smtClean="0">
                <a:solidFill>
                  <a:schemeClr val="tx1"/>
                </a:solidFill>
                <a:latin typeface="Calibri" panose="020F0502020204030204" pitchFamily="34" charset="0"/>
              </a:rPr>
              <a:t>Leveling </a:t>
            </a:r>
            <a:r>
              <a:rPr lang="en-US" sz="2400" dirty="0">
                <a:solidFill>
                  <a:schemeClr val="tx1"/>
                </a:solidFill>
                <a:latin typeface="Calibri" panose="020F0502020204030204" pitchFamily="34" charset="0"/>
              </a:rPr>
              <a:t>based off time</a:t>
            </a:r>
          </a:p>
          <a:p>
            <a:pPr marL="685800" lvl="1" indent="-342900">
              <a:buFont typeface="Wingdings" panose="05000000000000000000" pitchFamily="2" charset="2"/>
              <a:buChar char="q"/>
            </a:pPr>
            <a:r>
              <a:rPr lang="en-US" sz="2400" dirty="0">
                <a:solidFill>
                  <a:schemeClr val="tx1"/>
                </a:solidFill>
                <a:latin typeface="Calibri" panose="020F0502020204030204" pitchFamily="34" charset="0"/>
              </a:rPr>
              <a:t>Leveling based off Medical Decision Making (MDM</a:t>
            </a:r>
            <a:r>
              <a:rPr lang="en-US" sz="2400" dirty="0" smtClean="0">
                <a:solidFill>
                  <a:schemeClr val="tx1"/>
                </a:solidFill>
                <a:latin typeface="Calibri" panose="020F0502020204030204" pitchFamily="34" charset="0"/>
              </a:rPr>
              <a:t>)</a:t>
            </a:r>
          </a:p>
          <a:p>
            <a:pPr marL="685800" lvl="1" indent="-342900">
              <a:buFont typeface="Wingdings" panose="05000000000000000000" pitchFamily="2" charset="2"/>
              <a:buChar char="q"/>
            </a:pPr>
            <a:r>
              <a:rPr lang="en-US" sz="2400" dirty="0" smtClean="0">
                <a:solidFill>
                  <a:schemeClr val="tx1"/>
                </a:solidFill>
                <a:latin typeface="Calibri" panose="020F0502020204030204" pitchFamily="34" charset="0"/>
              </a:rPr>
              <a:t>E/M billing during Annual Wellness Visit/Preventive Visit</a:t>
            </a:r>
          </a:p>
          <a:p>
            <a:pPr marL="400050" indent="-457200">
              <a:buFont typeface="Wingdings" panose="05000000000000000000" pitchFamily="2" charset="2"/>
              <a:buChar char="Ø"/>
            </a:pPr>
            <a:r>
              <a:rPr lang="en-US" sz="2600" dirty="0" smtClean="0">
                <a:solidFill>
                  <a:schemeClr val="tx1"/>
                </a:solidFill>
                <a:latin typeface="Calibri" panose="020F0502020204030204" pitchFamily="34" charset="0"/>
              </a:rPr>
              <a:t>Telehealth Visit Requirements</a:t>
            </a:r>
          </a:p>
          <a:p>
            <a:pPr marL="1085850" lvl="2" indent="-342900">
              <a:buFont typeface="Courier New" panose="02070309020205020404" pitchFamily="49" charset="0"/>
              <a:buChar char="o"/>
            </a:pPr>
            <a:r>
              <a:rPr lang="en-US" sz="2400" dirty="0" smtClean="0">
                <a:solidFill>
                  <a:schemeClr val="tx1"/>
                </a:solidFill>
                <a:latin typeface="Calibri" panose="020F0502020204030204" pitchFamily="34" charset="0"/>
              </a:rPr>
              <a:t>Audio/Video Coding &amp; Billing</a:t>
            </a:r>
          </a:p>
          <a:p>
            <a:pPr marL="1085850" lvl="2" indent="-342900">
              <a:buFont typeface="Courier New" panose="02070309020205020404" pitchFamily="49" charset="0"/>
              <a:buChar char="o"/>
            </a:pPr>
            <a:r>
              <a:rPr lang="en-US" sz="2400" dirty="0" smtClean="0">
                <a:solidFill>
                  <a:schemeClr val="tx1"/>
                </a:solidFill>
                <a:latin typeface="Calibri" panose="020F0502020204030204" pitchFamily="34" charset="0"/>
              </a:rPr>
              <a:t>Audio Only Coding &amp; Billing</a:t>
            </a:r>
          </a:p>
          <a:p>
            <a:pPr marL="1085850" lvl="2" indent="-342900">
              <a:buFont typeface="Courier New" panose="02070309020205020404" pitchFamily="49" charset="0"/>
              <a:buChar char="o"/>
            </a:pPr>
            <a:r>
              <a:rPr lang="en-US" sz="2400" dirty="0" smtClean="0">
                <a:solidFill>
                  <a:schemeClr val="tx1"/>
                </a:solidFill>
                <a:latin typeface="Calibri" panose="020F0502020204030204" pitchFamily="34" charset="0"/>
              </a:rPr>
              <a:t>Additional Billing Opportunity</a:t>
            </a:r>
          </a:p>
          <a:p>
            <a:pPr marL="1085850" lvl="2" indent="-342900">
              <a:buFont typeface="Courier New" panose="02070309020205020404" pitchFamily="49" charset="0"/>
              <a:buChar char="o"/>
            </a:pPr>
            <a:r>
              <a:rPr lang="en-US" sz="2400" dirty="0" smtClean="0">
                <a:solidFill>
                  <a:schemeClr val="tx1"/>
                </a:solidFill>
                <a:latin typeface="Calibri" panose="020F0502020204030204" pitchFamily="34" charset="0"/>
              </a:rPr>
              <a:t>Telehealth Exam Documentation Review</a:t>
            </a:r>
          </a:p>
          <a:p>
            <a:pPr marL="800100" lvl="1" indent="-457200">
              <a:buFont typeface="Wingdings" panose="05000000000000000000" pitchFamily="2" charset="2"/>
              <a:buChar char="q"/>
            </a:pPr>
            <a:r>
              <a:rPr lang="en-US" sz="2600" dirty="0" smtClean="0">
                <a:solidFill>
                  <a:schemeClr val="tx1"/>
                </a:solidFill>
                <a:latin typeface="Calibri" panose="020F0502020204030204" pitchFamily="34" charset="0"/>
              </a:rPr>
              <a:t>Resources</a:t>
            </a:r>
          </a:p>
          <a:p>
            <a:pPr marL="742950" lvl="2" indent="0">
              <a:buNone/>
            </a:pPr>
            <a:endParaRPr lang="en-US" sz="2400" dirty="0" smtClean="0">
              <a:solidFill>
                <a:srgbClr val="000000"/>
              </a:solidFill>
              <a:latin typeface="Calibri" panose="020F0502020204030204" pitchFamily="34" charset="0"/>
            </a:endParaRPr>
          </a:p>
          <a:p>
            <a:pPr marL="342900" lvl="1" indent="0">
              <a:buNone/>
            </a:pPr>
            <a:endParaRPr lang="en-US" sz="2400" dirty="0" smtClean="0">
              <a:solidFill>
                <a:srgbClr val="000000"/>
              </a:solidFill>
            </a:endParaRPr>
          </a:p>
          <a:p>
            <a:pPr marL="1085850" lvl="2" indent="-342900">
              <a:buFont typeface="Courier New" panose="02070309020205020404" pitchFamily="49" charset="0"/>
              <a:buChar char="o"/>
            </a:pPr>
            <a:endParaRPr lang="en-US" sz="2200" dirty="0">
              <a:solidFill>
                <a:srgbClr val="000000"/>
              </a:solidFill>
            </a:endParaRPr>
          </a:p>
          <a:p>
            <a:endParaRPr lang="en-US" sz="2400" dirty="0" smtClean="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568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86328"/>
            <a:ext cx="8596668" cy="720436"/>
          </a:xfrm>
        </p:spPr>
        <p:txBody>
          <a:bodyPr/>
          <a:lstStyle/>
          <a:p>
            <a:r>
              <a:rPr lang="en-US" b="1" dirty="0" smtClean="0">
                <a:latin typeface="Calibri" panose="020F0502020204030204" pitchFamily="34" charset="0"/>
              </a:rPr>
              <a:t>Overview of E/M 2021 Changes</a:t>
            </a:r>
            <a:endParaRPr lang="en-US" b="1" dirty="0">
              <a:latin typeface="Calibri" panose="020F0502020204030204" pitchFamily="34" charset="0"/>
            </a:endParaRPr>
          </a:p>
        </p:txBody>
      </p:sp>
      <p:sp>
        <p:nvSpPr>
          <p:cNvPr id="3" name="Content Placeholder 2"/>
          <p:cNvSpPr>
            <a:spLocks noGrp="1"/>
          </p:cNvSpPr>
          <p:nvPr>
            <p:ph idx="1"/>
          </p:nvPr>
        </p:nvSpPr>
        <p:spPr>
          <a:xfrm>
            <a:off x="677334" y="1006764"/>
            <a:ext cx="8596668" cy="5624945"/>
          </a:xfrm>
        </p:spPr>
        <p:txBody>
          <a:bodyPr>
            <a:normAutofit lnSpcReduction="10000"/>
          </a:bodyPr>
          <a:lstStyle/>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The extent of the history and physical exam will no longer affect the level of care.</a:t>
            </a:r>
          </a:p>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The level of care will be driven by medical decision-making OR by time.</a:t>
            </a:r>
          </a:p>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Time will include both face-to-face time and non-face-to-face time on the date of the visit</a:t>
            </a:r>
            <a:r>
              <a:rPr lang="en-US" sz="2000" dirty="0" smtClean="0">
                <a:solidFill>
                  <a:schemeClr val="tx1"/>
                </a:solidFill>
                <a:latin typeface="Calibri" panose="020F0502020204030204" pitchFamily="34" charset="0"/>
                <a:cs typeface="Calibri" panose="020F0502020204030204" pitchFamily="34" charset="0"/>
              </a:rPr>
              <a:t>.</a:t>
            </a:r>
          </a:p>
          <a:p>
            <a:pPr lvl="1">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Pre-Visit Review</a:t>
            </a:r>
          </a:p>
          <a:p>
            <a:pPr lvl="1">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Visit Encounter</a:t>
            </a:r>
          </a:p>
          <a:p>
            <a:pPr lvl="1">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Post-Visit Planning</a:t>
            </a:r>
            <a:endParaRPr lang="en-US" sz="20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There will be a new method for calculating medical </a:t>
            </a:r>
            <a:r>
              <a:rPr lang="en-US" sz="2000" dirty="0" smtClean="0">
                <a:solidFill>
                  <a:schemeClr val="tx1"/>
                </a:solidFill>
                <a:latin typeface="Calibri" panose="020F0502020204030204" pitchFamily="34" charset="0"/>
                <a:cs typeface="Calibri" panose="020F0502020204030204" pitchFamily="34" charset="0"/>
              </a:rPr>
              <a:t>decision-making (MDM).</a:t>
            </a:r>
          </a:p>
          <a:p>
            <a:pPr lvl="1">
              <a:buFont typeface="Courier New" panose="02070309020205020404" pitchFamily="49" charset="0"/>
              <a:buChar char="o"/>
            </a:pPr>
            <a:r>
              <a:rPr lang="en-US" sz="2000" dirty="0" smtClean="0">
                <a:solidFill>
                  <a:schemeClr val="tx1"/>
                </a:solidFill>
                <a:latin typeface="Calibri" panose="020F0502020204030204" pitchFamily="34" charset="0"/>
                <a:cs typeface="Calibri" panose="020F0502020204030204" pitchFamily="34" charset="0"/>
              </a:rPr>
              <a:t>New MDM Table Calculation</a:t>
            </a:r>
            <a:endParaRPr lang="en-US" sz="20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The 99201 level of care will be deleted</a:t>
            </a:r>
            <a:r>
              <a:rPr lang="en-US" sz="2000" dirty="0" smtClean="0">
                <a:solidFill>
                  <a:schemeClr val="tx1"/>
                </a:solidFill>
                <a:latin typeface="Calibri" panose="020F0502020204030204" pitchFamily="34" charset="0"/>
                <a:cs typeface="Calibri" panose="020F0502020204030204" pitchFamily="34" charset="0"/>
              </a:rPr>
              <a:t>.</a:t>
            </a:r>
          </a:p>
          <a:p>
            <a:pPr>
              <a:buFont typeface="Wingdings" panose="05000000000000000000" pitchFamily="2" charset="2"/>
              <a:buChar char="q"/>
            </a:pPr>
            <a:r>
              <a:rPr lang="en-US" sz="2000" dirty="0" smtClean="0">
                <a:solidFill>
                  <a:schemeClr val="tx1"/>
                </a:solidFill>
                <a:latin typeface="Calibri" panose="020F0502020204030204" pitchFamily="34" charset="0"/>
                <a:cs typeface="Calibri" panose="020F0502020204030204" pitchFamily="34" charset="0"/>
              </a:rPr>
              <a:t>99211 will stay the same – Nurse Visit/Low Level Established Patient</a:t>
            </a:r>
            <a:endParaRPr lang="en-US" sz="2000" dirty="0">
              <a:solidFill>
                <a:schemeClr val="tx1"/>
              </a:solidFill>
              <a:latin typeface="Calibri" panose="020F0502020204030204" pitchFamily="34" charset="0"/>
              <a:cs typeface="Calibri" panose="020F0502020204030204" pitchFamily="34" charset="0"/>
            </a:endParaRPr>
          </a:p>
          <a:p>
            <a:pPr>
              <a:buFont typeface="Wingdings" panose="05000000000000000000" pitchFamily="2" charset="2"/>
              <a:buChar char="q"/>
            </a:pPr>
            <a:r>
              <a:rPr lang="en-US" sz="2000" dirty="0">
                <a:solidFill>
                  <a:schemeClr val="tx1"/>
                </a:solidFill>
                <a:latin typeface="Calibri" panose="020F0502020204030204" pitchFamily="34" charset="0"/>
                <a:cs typeface="Calibri" panose="020F0502020204030204" pitchFamily="34" charset="0"/>
              </a:rPr>
              <a:t>There will be a new 99417 code for prolonged </a:t>
            </a:r>
            <a:r>
              <a:rPr lang="en-US" sz="2000" dirty="0" smtClean="0">
                <a:solidFill>
                  <a:schemeClr val="tx1"/>
                </a:solidFill>
                <a:latin typeface="Calibri" panose="020F0502020204030204" pitchFamily="34" charset="0"/>
                <a:cs typeface="Calibri" panose="020F0502020204030204" pitchFamily="34" charset="0"/>
              </a:rPr>
              <a:t>services for level 5 visit (99205 &amp; 99215).</a:t>
            </a:r>
            <a:endParaRPr lang="en-US" sz="2000" dirty="0">
              <a:solidFill>
                <a:schemeClr val="tx1"/>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91667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509" y="276043"/>
            <a:ext cx="9310254" cy="677142"/>
          </a:xfrm>
        </p:spPr>
        <p:txBody>
          <a:bodyPr>
            <a:normAutofit/>
          </a:bodyPr>
          <a:lstStyle/>
          <a:p>
            <a:r>
              <a:rPr lang="en-US" b="1" dirty="0" smtClean="0">
                <a:latin typeface="Calibri" panose="020F0502020204030204" pitchFamily="34" charset="0"/>
              </a:rPr>
              <a:t>E/M Update Review – Effective 1/1/2021</a:t>
            </a:r>
            <a:endParaRPr lang="en-US" b="1" dirty="0">
              <a:latin typeface="Calibri" panose="020F0502020204030204" pitchFamily="34" charset="0"/>
            </a:endParaRPr>
          </a:p>
        </p:txBody>
      </p:sp>
      <p:sp>
        <p:nvSpPr>
          <p:cNvPr id="3" name="Content Placeholder 2"/>
          <p:cNvSpPr>
            <a:spLocks noGrp="1"/>
          </p:cNvSpPr>
          <p:nvPr>
            <p:ph idx="1"/>
          </p:nvPr>
        </p:nvSpPr>
        <p:spPr>
          <a:xfrm>
            <a:off x="713508" y="953185"/>
            <a:ext cx="10427243" cy="5764856"/>
          </a:xfrm>
        </p:spPr>
        <p:txBody>
          <a:bodyPr>
            <a:normAutofit lnSpcReduction="10000"/>
          </a:bodyPr>
          <a:lstStyle/>
          <a:p>
            <a:r>
              <a:rPr lang="en-US" sz="2400" dirty="0">
                <a:solidFill>
                  <a:schemeClr val="tx1"/>
                </a:solidFill>
                <a:latin typeface="Calibri" panose="020F0502020204030204" pitchFamily="34" charset="0"/>
              </a:rPr>
              <a:t>The requirement that 50% of the total time be spent providing counseling and/or coordination of care no longer applies in 2021. The following will now count toward the total time spent day of patient visit:</a:t>
            </a:r>
          </a:p>
          <a:p>
            <a:pPr lvl="1">
              <a:buFont typeface="Wingdings" panose="05000000000000000000" pitchFamily="2" charset="2"/>
              <a:buChar char="q"/>
            </a:pPr>
            <a:r>
              <a:rPr lang="en-US" sz="2400" dirty="0">
                <a:solidFill>
                  <a:schemeClr val="tx1"/>
                </a:solidFill>
                <a:latin typeface="Calibri" panose="020F0502020204030204" pitchFamily="34" charset="0"/>
              </a:rPr>
              <a:t>preparing to see the patient (reviewing tests, etc.)</a:t>
            </a:r>
          </a:p>
          <a:p>
            <a:pPr lvl="1">
              <a:buFont typeface="Wingdings" panose="05000000000000000000" pitchFamily="2" charset="2"/>
              <a:buChar char="q"/>
            </a:pPr>
            <a:r>
              <a:rPr lang="en-US" sz="2400" dirty="0">
                <a:solidFill>
                  <a:schemeClr val="tx1"/>
                </a:solidFill>
                <a:latin typeface="Calibri" panose="020F0502020204030204" pitchFamily="34" charset="0"/>
              </a:rPr>
              <a:t>obtaining and/or reviewing separately obtained history</a:t>
            </a:r>
          </a:p>
          <a:p>
            <a:pPr lvl="1">
              <a:buFont typeface="Wingdings" panose="05000000000000000000" pitchFamily="2" charset="2"/>
              <a:buChar char="q"/>
            </a:pPr>
            <a:r>
              <a:rPr lang="en-US" sz="2400" dirty="0">
                <a:solidFill>
                  <a:schemeClr val="tx1"/>
                </a:solidFill>
                <a:latin typeface="Calibri" panose="020F0502020204030204" pitchFamily="34" charset="0"/>
              </a:rPr>
              <a:t>performing a medically appropriate exam and/or evaluation</a:t>
            </a:r>
          </a:p>
          <a:p>
            <a:pPr lvl="1">
              <a:buFont typeface="Wingdings" panose="05000000000000000000" pitchFamily="2" charset="2"/>
              <a:buChar char="q"/>
            </a:pPr>
            <a:r>
              <a:rPr lang="en-US" sz="2400" dirty="0">
                <a:solidFill>
                  <a:schemeClr val="tx1"/>
                </a:solidFill>
                <a:latin typeface="Calibri" panose="020F0502020204030204" pitchFamily="34" charset="0"/>
              </a:rPr>
              <a:t>counseling and educating the patient/family/caregiver</a:t>
            </a:r>
          </a:p>
          <a:p>
            <a:pPr lvl="1">
              <a:buFont typeface="Wingdings" panose="05000000000000000000" pitchFamily="2" charset="2"/>
              <a:buChar char="q"/>
            </a:pPr>
            <a:r>
              <a:rPr lang="en-US" sz="2400" dirty="0">
                <a:solidFill>
                  <a:schemeClr val="tx1"/>
                </a:solidFill>
                <a:latin typeface="Calibri" panose="020F0502020204030204" pitchFamily="34" charset="0"/>
              </a:rPr>
              <a:t>ordering medications, tests, or procedures</a:t>
            </a:r>
          </a:p>
          <a:p>
            <a:pPr lvl="1">
              <a:buFont typeface="Wingdings" panose="05000000000000000000" pitchFamily="2" charset="2"/>
              <a:buChar char="q"/>
            </a:pPr>
            <a:r>
              <a:rPr lang="en-US" sz="2400" dirty="0">
                <a:solidFill>
                  <a:schemeClr val="tx1"/>
                </a:solidFill>
                <a:latin typeface="Calibri" panose="020F0502020204030204" pitchFamily="34" charset="0"/>
              </a:rPr>
              <a:t>referring and communicating with other health care professionals (when not separately reported)</a:t>
            </a:r>
          </a:p>
          <a:p>
            <a:pPr lvl="1">
              <a:buFont typeface="Wingdings" panose="05000000000000000000" pitchFamily="2" charset="2"/>
              <a:buChar char="q"/>
            </a:pPr>
            <a:r>
              <a:rPr lang="en-US" sz="2400" dirty="0" smtClean="0">
                <a:solidFill>
                  <a:schemeClr val="tx1"/>
                </a:solidFill>
                <a:latin typeface="Calibri" panose="020F0502020204030204" pitchFamily="34" charset="0"/>
              </a:rPr>
              <a:t>independently </a:t>
            </a:r>
            <a:r>
              <a:rPr lang="en-US" sz="2400" dirty="0">
                <a:solidFill>
                  <a:schemeClr val="tx1"/>
                </a:solidFill>
                <a:latin typeface="Calibri" panose="020F0502020204030204" pitchFamily="34" charset="0"/>
              </a:rPr>
              <a:t>interpreting results (not separately reported) and communicating results to the patient/family/caregiver</a:t>
            </a:r>
          </a:p>
          <a:p>
            <a:pPr lvl="1">
              <a:buFont typeface="Wingdings" panose="05000000000000000000" pitchFamily="2" charset="2"/>
              <a:buChar char="q"/>
            </a:pPr>
            <a:r>
              <a:rPr lang="en-US" sz="2400" dirty="0">
                <a:solidFill>
                  <a:schemeClr val="tx1"/>
                </a:solidFill>
                <a:latin typeface="Calibri" panose="020F0502020204030204" pitchFamily="34" charset="0"/>
              </a:rPr>
              <a:t>coordinating care (not separately reported)</a:t>
            </a:r>
          </a:p>
          <a:p>
            <a:endParaRPr lang="en-US" dirty="0"/>
          </a:p>
        </p:txBody>
      </p:sp>
    </p:spTree>
    <p:extLst>
      <p:ext uri="{BB962C8B-B14F-4D97-AF65-F5344CB8AC3E}">
        <p14:creationId xmlns:p14="http://schemas.microsoft.com/office/powerpoint/2010/main" val="242074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985" y="382950"/>
            <a:ext cx="7886700" cy="585138"/>
          </a:xfrm>
        </p:spPr>
        <p:txBody>
          <a:bodyPr>
            <a:normAutofit fontScale="90000"/>
          </a:bodyPr>
          <a:lstStyle/>
          <a:p>
            <a:r>
              <a:rPr lang="en-US" b="1" dirty="0" smtClean="0">
                <a:latin typeface="Calibri" panose="020F0502020204030204" pitchFamily="34" charset="0"/>
              </a:rPr>
              <a:t>Documentation Example Based Off Time</a:t>
            </a:r>
            <a:endParaRPr lang="en-US" b="1" dirty="0">
              <a:latin typeface="Calibri" panose="020F0502020204030204" pitchFamily="34" charset="0"/>
            </a:endParaRPr>
          </a:p>
        </p:txBody>
      </p:sp>
      <p:sp>
        <p:nvSpPr>
          <p:cNvPr id="3" name="Content Placeholder 2"/>
          <p:cNvSpPr>
            <a:spLocks noGrp="1"/>
          </p:cNvSpPr>
          <p:nvPr>
            <p:ph idx="1"/>
          </p:nvPr>
        </p:nvSpPr>
        <p:spPr>
          <a:xfrm>
            <a:off x="795596" y="968089"/>
            <a:ext cx="9096549" cy="5598966"/>
          </a:xfrm>
        </p:spPr>
        <p:txBody>
          <a:bodyPr>
            <a:normAutofit/>
          </a:bodyPr>
          <a:lstStyle/>
          <a:p>
            <a:pPr marL="0" indent="0">
              <a:buNone/>
            </a:pPr>
            <a:r>
              <a:rPr lang="en-US" sz="2400" b="1" dirty="0" smtClean="0">
                <a:solidFill>
                  <a:schemeClr val="tx1"/>
                </a:solidFill>
                <a:latin typeface="Calibri" panose="020F0502020204030204" pitchFamily="34" charset="0"/>
                <a:cs typeface="Calibri" panose="020F0502020204030204" pitchFamily="34" charset="0"/>
              </a:rPr>
              <a:t>Example: </a:t>
            </a:r>
          </a:p>
          <a:p>
            <a:pPr marL="0" indent="0">
              <a:buNone/>
            </a:pPr>
            <a:r>
              <a:rPr lang="en-US" sz="2400" dirty="0" smtClean="0">
                <a:solidFill>
                  <a:schemeClr val="tx1"/>
                </a:solidFill>
                <a:latin typeface="Calibri" panose="020F0502020204030204" pitchFamily="34" charset="0"/>
              </a:rPr>
              <a:t>A </a:t>
            </a:r>
            <a:r>
              <a:rPr lang="en-US" sz="2400" dirty="0">
                <a:solidFill>
                  <a:schemeClr val="tx1"/>
                </a:solidFill>
                <a:latin typeface="Calibri" panose="020F0502020204030204" pitchFamily="34" charset="0"/>
              </a:rPr>
              <a:t>76-year-old established patient with mild to moderate dementia, who lives in an assisted living facility, presents with confusion related to her medication regimen. She also has diabetes and hypertension. Pill counts are performed during the visit and records from an urgent care center are reviewed. The physician also reviews medication pick-up history with the pharmacist. In addition to periodic urgent care visits with medication changes, the physician discovers erratic refill patterns. The physician has a phone call with the patient’s family member who has power of attorney (POA) and helps with a pill planner. They discuss medication adjustments, and a plan to shift the patient’s medication administration to “supervised</a:t>
            </a:r>
            <a:r>
              <a:rPr lang="en-US" sz="2400" dirty="0" smtClean="0">
                <a:solidFill>
                  <a:schemeClr val="tx1"/>
                </a:solidFill>
                <a:latin typeface="Calibri" panose="020F0502020204030204" pitchFamily="34" charset="0"/>
              </a:rPr>
              <a:t>.”</a:t>
            </a:r>
          </a:p>
          <a:p>
            <a:pPr marL="0" indent="0">
              <a:buNone/>
            </a:pPr>
            <a:endParaRPr lang="en-US" sz="2400" dirty="0">
              <a:latin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145708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759" y="398708"/>
            <a:ext cx="8920395" cy="765074"/>
          </a:xfrm>
        </p:spPr>
        <p:txBody>
          <a:bodyPr>
            <a:normAutofit/>
          </a:bodyPr>
          <a:lstStyle/>
          <a:p>
            <a:r>
              <a:rPr lang="en-US" b="1" dirty="0">
                <a:latin typeface="Calibri" panose="020F0502020204030204" pitchFamily="34" charset="0"/>
              </a:rPr>
              <a:t>Time Calculation Tracking (Service Example) </a:t>
            </a:r>
          </a:p>
        </p:txBody>
      </p:sp>
      <p:graphicFrame>
        <p:nvGraphicFramePr>
          <p:cNvPr id="6" name="Table 5"/>
          <p:cNvGraphicFramePr>
            <a:graphicFrameLocks noGrp="1"/>
          </p:cNvGraphicFramePr>
          <p:nvPr>
            <p:extLst>
              <p:ext uri="{D42A27DB-BD31-4B8C-83A1-F6EECF244321}">
                <p14:modId xmlns:p14="http://schemas.microsoft.com/office/powerpoint/2010/main" val="1885891549"/>
              </p:ext>
            </p:extLst>
          </p:nvPr>
        </p:nvGraphicFramePr>
        <p:xfrm>
          <a:off x="613940" y="1163782"/>
          <a:ext cx="8515661" cy="4982029"/>
        </p:xfrm>
        <a:graphic>
          <a:graphicData uri="http://schemas.openxmlformats.org/drawingml/2006/table">
            <a:tbl>
              <a:tblPr firstRow="1" bandRow="1"/>
              <a:tblGrid>
                <a:gridCol w="1733394">
                  <a:extLst>
                    <a:ext uri="{9D8B030D-6E8A-4147-A177-3AD203B41FA5}">
                      <a16:colId xmlns:a16="http://schemas.microsoft.com/office/drawing/2014/main" val="1809702662"/>
                    </a:ext>
                  </a:extLst>
                </a:gridCol>
                <a:gridCol w="4213536">
                  <a:extLst>
                    <a:ext uri="{9D8B030D-6E8A-4147-A177-3AD203B41FA5}">
                      <a16:colId xmlns:a16="http://schemas.microsoft.com/office/drawing/2014/main" val="2407115858"/>
                    </a:ext>
                  </a:extLst>
                </a:gridCol>
                <a:gridCol w="2568731">
                  <a:extLst>
                    <a:ext uri="{9D8B030D-6E8A-4147-A177-3AD203B41FA5}">
                      <a16:colId xmlns:a16="http://schemas.microsoft.com/office/drawing/2014/main" val="1656426719"/>
                    </a:ext>
                  </a:extLst>
                </a:gridCol>
              </a:tblGrid>
              <a:tr h="470989">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r>
                        <a:rPr lang="en-US" dirty="0" smtClean="0"/>
                        <a:t>Time Tracking</a:t>
                      </a:r>
                      <a:r>
                        <a:rPr lang="en-US" baseline="0" dirty="0" smtClean="0"/>
                        <a:t> </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r>
                        <a:rPr lang="en-US" dirty="0" smtClean="0"/>
                        <a:t>2021 Leveling</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457200" rtl="0" eaLnBrk="1" latinLnBrk="0" hangingPunct="1">
                        <a:defRPr sz="1800" b="1" kern="1200">
                          <a:solidFill>
                            <a:schemeClr val="lt1"/>
                          </a:solidFill>
                          <a:latin typeface="Calibri" panose="020F0502020204030204"/>
                          <a:ea typeface=""/>
                          <a:cs typeface=""/>
                        </a:defRPr>
                      </a:lvl1pPr>
                      <a:lvl2pPr marL="457200" algn="l" defTabSz="457200" rtl="0" eaLnBrk="1" latinLnBrk="0" hangingPunct="1">
                        <a:defRPr sz="1800" b="1" kern="1200">
                          <a:solidFill>
                            <a:schemeClr val="lt1"/>
                          </a:solidFill>
                          <a:latin typeface="Calibri" panose="020F0502020204030204"/>
                          <a:ea typeface=""/>
                          <a:cs typeface=""/>
                        </a:defRPr>
                      </a:lvl2pPr>
                      <a:lvl3pPr marL="914400" algn="l" defTabSz="457200" rtl="0" eaLnBrk="1" latinLnBrk="0" hangingPunct="1">
                        <a:defRPr sz="1800" b="1" kern="1200">
                          <a:solidFill>
                            <a:schemeClr val="lt1"/>
                          </a:solidFill>
                          <a:latin typeface="Calibri" panose="020F0502020204030204"/>
                          <a:ea typeface=""/>
                          <a:cs typeface=""/>
                        </a:defRPr>
                      </a:lvl3pPr>
                      <a:lvl4pPr marL="1371600" algn="l" defTabSz="457200" rtl="0" eaLnBrk="1" latinLnBrk="0" hangingPunct="1">
                        <a:defRPr sz="1800" b="1" kern="1200">
                          <a:solidFill>
                            <a:schemeClr val="lt1"/>
                          </a:solidFill>
                          <a:latin typeface="Calibri" panose="020F0502020204030204"/>
                          <a:ea typeface=""/>
                          <a:cs typeface=""/>
                        </a:defRPr>
                      </a:lvl4pPr>
                      <a:lvl5pPr marL="1828800" algn="l" defTabSz="457200" rtl="0" eaLnBrk="1" latinLnBrk="0" hangingPunct="1">
                        <a:defRPr sz="1800" b="1" kern="1200">
                          <a:solidFill>
                            <a:schemeClr val="lt1"/>
                          </a:solidFill>
                          <a:latin typeface="Calibri" panose="020F0502020204030204"/>
                          <a:ea typeface=""/>
                          <a:cs typeface=""/>
                        </a:defRPr>
                      </a:lvl5pPr>
                      <a:lvl6pPr marL="2286000" algn="l" defTabSz="457200" rtl="0" eaLnBrk="1" latinLnBrk="0" hangingPunct="1">
                        <a:defRPr sz="1800" b="1" kern="1200">
                          <a:solidFill>
                            <a:schemeClr val="lt1"/>
                          </a:solidFill>
                          <a:latin typeface="Calibri" panose="020F0502020204030204"/>
                          <a:ea typeface=""/>
                          <a:cs typeface=""/>
                        </a:defRPr>
                      </a:lvl6pPr>
                      <a:lvl7pPr marL="2743200" algn="l" defTabSz="457200" rtl="0" eaLnBrk="1" latinLnBrk="0" hangingPunct="1">
                        <a:defRPr sz="1800" b="1" kern="1200">
                          <a:solidFill>
                            <a:schemeClr val="lt1"/>
                          </a:solidFill>
                          <a:latin typeface="Calibri" panose="020F0502020204030204"/>
                          <a:ea typeface=""/>
                          <a:cs typeface=""/>
                        </a:defRPr>
                      </a:lvl7pPr>
                      <a:lvl8pPr marL="3200400" algn="l" defTabSz="457200" rtl="0" eaLnBrk="1" latinLnBrk="0" hangingPunct="1">
                        <a:defRPr sz="1800" b="1" kern="1200">
                          <a:solidFill>
                            <a:schemeClr val="lt1"/>
                          </a:solidFill>
                          <a:latin typeface="Calibri" panose="020F0502020204030204"/>
                          <a:ea typeface=""/>
                          <a:cs typeface=""/>
                        </a:defRPr>
                      </a:lvl8pPr>
                      <a:lvl9pPr marL="3657600" algn="l" defTabSz="457200" rtl="0" eaLnBrk="1" latinLnBrk="0" hangingPunct="1">
                        <a:defRPr sz="1800" b="1" kern="1200">
                          <a:solidFill>
                            <a:schemeClr val="lt1"/>
                          </a:solidFill>
                          <a:latin typeface="Calibri" panose="020F0502020204030204"/>
                          <a:ea typeface=""/>
                          <a:cs typeface=""/>
                        </a:defRPr>
                      </a:lvl9pPr>
                    </a:lstStyle>
                    <a:p>
                      <a:r>
                        <a:rPr lang="en-US" dirty="0" smtClean="0"/>
                        <a:t>2020 Leveling</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142663501"/>
                  </a:ext>
                </a:extLst>
              </a:tr>
              <a:tr h="630169">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18 minutes</a:t>
                      </a:r>
                      <a:endParaRPr lang="en-US" sz="20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Pre-visit chart review,</a:t>
                      </a:r>
                      <a:r>
                        <a:rPr lang="en-US" sz="2000" baseline="0" dirty="0" smtClean="0"/>
                        <a:t> face-to-face encounter</a:t>
                      </a:r>
                      <a:endParaRPr lang="en-US" sz="20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15 minutes face-to-face</a:t>
                      </a:r>
                      <a:r>
                        <a:rPr lang="en-US" sz="2000" baseline="0" dirty="0" smtClean="0"/>
                        <a:t> encounter</a:t>
                      </a:r>
                      <a:endParaRPr lang="en-US" sz="20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053097781"/>
                  </a:ext>
                </a:extLst>
              </a:tr>
              <a:tr h="65809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6 minutes</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Review of urgent care records – summary noted in EHR</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360673182"/>
                  </a:ext>
                </a:extLst>
              </a:tr>
              <a:tr h="65809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11 minutes</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Discussion</a:t>
                      </a:r>
                      <a:r>
                        <a:rPr lang="en-US" sz="2000" baseline="0" dirty="0" smtClean="0"/>
                        <a:t> with pharmacy regarding medication adjustment</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3926305611"/>
                  </a:ext>
                </a:extLst>
              </a:tr>
              <a:tr h="65809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13 minutes</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Discussion with family member on medication adjustment</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225480460"/>
                  </a:ext>
                </a:extLst>
              </a:tr>
              <a:tr h="658092">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5</a:t>
                      </a:r>
                      <a:r>
                        <a:rPr lang="en-US" sz="2000" baseline="0" dirty="0" smtClean="0"/>
                        <a:t> minutes</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dirty="0" smtClean="0"/>
                        <a:t>Coordination with clinical staff on medication adjustment</a:t>
                      </a:r>
                      <a:r>
                        <a:rPr lang="en-US" sz="2000" baseline="0" dirty="0" smtClean="0"/>
                        <a:t> and timeframe</a:t>
                      </a:r>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endParaRPr lang="en-US" sz="20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421613080"/>
                  </a:ext>
                </a:extLst>
              </a:tr>
              <a:tr h="904155">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b="1" dirty="0" smtClean="0"/>
                        <a:t>Total 53 Minutes</a:t>
                      </a:r>
                      <a:endParaRPr lang="en-US" sz="2000"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b="1" dirty="0" smtClean="0"/>
                        <a:t>99215: 40-54 minutes</a:t>
                      </a:r>
                      <a:r>
                        <a:rPr lang="en-US" sz="2000" b="1" baseline="0" dirty="0" smtClean="0"/>
                        <a:t> (total time spent pre-visit, face-to-face, post-visit)</a:t>
                      </a:r>
                      <a:endParaRPr lang="en-US" sz="2000"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457200" rtl="0" eaLnBrk="1" latinLnBrk="0" hangingPunct="1">
                        <a:defRPr sz="1800" kern="1200">
                          <a:solidFill>
                            <a:schemeClr val="dk1"/>
                          </a:solidFill>
                          <a:latin typeface="Calibri" panose="020F0502020204030204"/>
                          <a:ea typeface=""/>
                          <a:cs typeface=""/>
                        </a:defRPr>
                      </a:lvl1pPr>
                      <a:lvl2pPr marL="457200" algn="l" defTabSz="457200" rtl="0" eaLnBrk="1" latinLnBrk="0" hangingPunct="1">
                        <a:defRPr sz="1800" kern="1200">
                          <a:solidFill>
                            <a:schemeClr val="dk1"/>
                          </a:solidFill>
                          <a:latin typeface="Calibri" panose="020F0502020204030204"/>
                          <a:ea typeface=""/>
                          <a:cs typeface=""/>
                        </a:defRPr>
                      </a:lvl2pPr>
                      <a:lvl3pPr marL="914400" algn="l" defTabSz="457200" rtl="0" eaLnBrk="1" latinLnBrk="0" hangingPunct="1">
                        <a:defRPr sz="1800" kern="1200">
                          <a:solidFill>
                            <a:schemeClr val="dk1"/>
                          </a:solidFill>
                          <a:latin typeface="Calibri" panose="020F0502020204030204"/>
                          <a:ea typeface=""/>
                          <a:cs typeface=""/>
                        </a:defRPr>
                      </a:lvl3pPr>
                      <a:lvl4pPr marL="1371600" algn="l" defTabSz="457200" rtl="0" eaLnBrk="1" latinLnBrk="0" hangingPunct="1">
                        <a:defRPr sz="1800" kern="1200">
                          <a:solidFill>
                            <a:schemeClr val="dk1"/>
                          </a:solidFill>
                          <a:latin typeface="Calibri" panose="020F0502020204030204"/>
                          <a:ea typeface=""/>
                          <a:cs typeface=""/>
                        </a:defRPr>
                      </a:lvl4pPr>
                      <a:lvl5pPr marL="1828800" algn="l" defTabSz="457200" rtl="0" eaLnBrk="1" latinLnBrk="0" hangingPunct="1">
                        <a:defRPr sz="1800" kern="1200">
                          <a:solidFill>
                            <a:schemeClr val="dk1"/>
                          </a:solidFill>
                          <a:latin typeface="Calibri" panose="020F0502020204030204"/>
                          <a:ea typeface=""/>
                          <a:cs typeface=""/>
                        </a:defRPr>
                      </a:lvl5pPr>
                      <a:lvl6pPr marL="2286000" algn="l" defTabSz="457200" rtl="0" eaLnBrk="1" latinLnBrk="0" hangingPunct="1">
                        <a:defRPr sz="1800" kern="1200">
                          <a:solidFill>
                            <a:schemeClr val="dk1"/>
                          </a:solidFill>
                          <a:latin typeface="Calibri" panose="020F0502020204030204"/>
                          <a:ea typeface=""/>
                          <a:cs typeface=""/>
                        </a:defRPr>
                      </a:lvl6pPr>
                      <a:lvl7pPr marL="2743200" algn="l" defTabSz="457200" rtl="0" eaLnBrk="1" latinLnBrk="0" hangingPunct="1">
                        <a:defRPr sz="1800" kern="1200">
                          <a:solidFill>
                            <a:schemeClr val="dk1"/>
                          </a:solidFill>
                          <a:latin typeface="Calibri" panose="020F0502020204030204"/>
                          <a:ea typeface=""/>
                          <a:cs typeface=""/>
                        </a:defRPr>
                      </a:lvl7pPr>
                      <a:lvl8pPr marL="3200400" algn="l" defTabSz="457200" rtl="0" eaLnBrk="1" latinLnBrk="0" hangingPunct="1">
                        <a:defRPr sz="1800" kern="1200">
                          <a:solidFill>
                            <a:schemeClr val="dk1"/>
                          </a:solidFill>
                          <a:latin typeface="Calibri" panose="020F0502020204030204"/>
                          <a:ea typeface=""/>
                          <a:cs typeface=""/>
                        </a:defRPr>
                      </a:lvl8pPr>
                      <a:lvl9pPr marL="3657600" algn="l" defTabSz="457200" rtl="0" eaLnBrk="1" latinLnBrk="0" hangingPunct="1">
                        <a:defRPr sz="1800" kern="1200">
                          <a:solidFill>
                            <a:schemeClr val="dk1"/>
                          </a:solidFill>
                          <a:latin typeface="Calibri" panose="020F0502020204030204"/>
                          <a:ea typeface=""/>
                          <a:cs typeface=""/>
                        </a:defRPr>
                      </a:lvl9pPr>
                    </a:lstStyle>
                    <a:p>
                      <a:r>
                        <a:rPr lang="en-US" sz="2000" b="1" dirty="0" smtClean="0"/>
                        <a:t>99213: 15 minutes (face-to-face time only)</a:t>
                      </a:r>
                      <a:endParaRPr lang="en-US" sz="2000" b="1"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4032088468"/>
                  </a:ext>
                </a:extLst>
              </a:tr>
            </a:tbl>
          </a:graphicData>
        </a:graphic>
      </p:graphicFrame>
    </p:spTree>
    <p:extLst>
      <p:ext uri="{BB962C8B-B14F-4D97-AF65-F5344CB8AC3E}">
        <p14:creationId xmlns:p14="http://schemas.microsoft.com/office/powerpoint/2010/main" val="220563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487" y="382949"/>
            <a:ext cx="8286750" cy="994172"/>
          </a:xfrm>
        </p:spPr>
        <p:txBody>
          <a:bodyPr>
            <a:normAutofit fontScale="90000"/>
          </a:bodyPr>
          <a:lstStyle/>
          <a:p>
            <a:r>
              <a:rPr lang="en-US" b="1" dirty="0">
                <a:latin typeface="Calibri" panose="020F0502020204030204" pitchFamily="34" charset="0"/>
              </a:rPr>
              <a:t>E/M Update Review </a:t>
            </a:r>
            <a:r>
              <a:rPr lang="en-US" b="1" dirty="0" smtClean="0">
                <a:latin typeface="Calibri" panose="020F0502020204030204" pitchFamily="34" charset="0"/>
              </a:rPr>
              <a:t>Effective 1/1/2021 (continued)</a:t>
            </a:r>
            <a:endParaRPr lang="en-US" dirty="0">
              <a:latin typeface="Calibri" panose="020F0502020204030204" pitchFamily="34" charset="0"/>
            </a:endParaRPr>
          </a:p>
        </p:txBody>
      </p:sp>
      <p:sp>
        <p:nvSpPr>
          <p:cNvPr id="3" name="Content Placeholder 2"/>
          <p:cNvSpPr>
            <a:spLocks noGrp="1"/>
          </p:cNvSpPr>
          <p:nvPr>
            <p:ph idx="1"/>
          </p:nvPr>
        </p:nvSpPr>
        <p:spPr>
          <a:xfrm>
            <a:off x="870926" y="1532956"/>
            <a:ext cx="8466394" cy="5025786"/>
          </a:xfrm>
        </p:spPr>
        <p:txBody>
          <a:bodyPr/>
          <a:lstStyle/>
          <a:p>
            <a:r>
              <a:rPr lang="en-US" sz="2400" b="1" dirty="0">
                <a:solidFill>
                  <a:schemeClr val="tx1"/>
                </a:solidFill>
                <a:latin typeface="Calibri" panose="020F0502020204030204" pitchFamily="34" charset="0"/>
              </a:rPr>
              <a:t>Using Medical Decision Making (MDM)</a:t>
            </a:r>
          </a:p>
          <a:p>
            <a:pPr lvl="1">
              <a:buFont typeface="Wingdings" panose="05000000000000000000" pitchFamily="2" charset="2"/>
              <a:buChar char="q"/>
            </a:pPr>
            <a:r>
              <a:rPr lang="en-US" sz="2400" dirty="0">
                <a:solidFill>
                  <a:schemeClr val="tx1"/>
                </a:solidFill>
                <a:latin typeface="Calibri" panose="020F0502020204030204" pitchFamily="34" charset="0"/>
              </a:rPr>
              <a:t>the number and complexity of problem(s) that are addressed during the </a:t>
            </a:r>
            <a:r>
              <a:rPr lang="en-US" sz="2400" dirty="0" smtClean="0">
                <a:solidFill>
                  <a:schemeClr val="tx1"/>
                </a:solidFill>
                <a:latin typeface="Calibri" panose="020F0502020204030204" pitchFamily="34" charset="0"/>
              </a:rPr>
              <a:t>encounter</a:t>
            </a:r>
            <a:endParaRPr lang="en-US" sz="2400" dirty="0">
              <a:solidFill>
                <a:schemeClr val="tx1"/>
              </a:solidFill>
              <a:latin typeface="Calibri" panose="020F0502020204030204" pitchFamily="34" charset="0"/>
            </a:endParaRPr>
          </a:p>
          <a:p>
            <a:pPr lvl="1">
              <a:buFont typeface="Wingdings" panose="05000000000000000000" pitchFamily="2" charset="2"/>
              <a:buChar char="q"/>
            </a:pPr>
            <a:r>
              <a:rPr lang="en-US" sz="2400" dirty="0">
                <a:solidFill>
                  <a:schemeClr val="tx1"/>
                </a:solidFill>
                <a:latin typeface="Calibri" panose="020F0502020204030204" pitchFamily="34" charset="0"/>
              </a:rPr>
              <a:t>the amount and/or complexity of data to be reviewed and analyzed, and</a:t>
            </a:r>
          </a:p>
          <a:p>
            <a:pPr lvl="1">
              <a:buFont typeface="Wingdings" panose="05000000000000000000" pitchFamily="2" charset="2"/>
              <a:buChar char="q"/>
            </a:pPr>
            <a:r>
              <a:rPr lang="en-US" sz="2400" dirty="0">
                <a:solidFill>
                  <a:schemeClr val="tx1"/>
                </a:solidFill>
                <a:latin typeface="Calibri" panose="020F0502020204030204" pitchFamily="34" charset="0"/>
              </a:rPr>
              <a:t>the risk of complications, morbidity, and/or mortality of patient management decisions made at the visit associated with the patient’s problem(s), the diagnostic procedure(s), and treatment(s).</a:t>
            </a:r>
          </a:p>
          <a:p>
            <a:r>
              <a:rPr lang="en-US" sz="2400" b="1" dirty="0">
                <a:solidFill>
                  <a:schemeClr val="tx1"/>
                </a:solidFill>
                <a:latin typeface="Calibri" panose="020F0502020204030204" pitchFamily="34" charset="0"/>
              </a:rPr>
              <a:t>History and Exam are no longer a key component in determining visit level. </a:t>
            </a:r>
          </a:p>
          <a:p>
            <a:endParaRPr lang="en-US" dirty="0"/>
          </a:p>
        </p:txBody>
      </p:sp>
    </p:spTree>
    <p:extLst>
      <p:ext uri="{BB962C8B-B14F-4D97-AF65-F5344CB8AC3E}">
        <p14:creationId xmlns:p14="http://schemas.microsoft.com/office/powerpoint/2010/main" val="4174385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662" y="481315"/>
            <a:ext cx="8936182" cy="538292"/>
          </a:xfrm>
        </p:spPr>
        <p:txBody>
          <a:bodyPr>
            <a:normAutofit fontScale="90000"/>
          </a:bodyPr>
          <a:lstStyle/>
          <a:p>
            <a:r>
              <a:rPr lang="en-US" b="1" dirty="0" smtClean="0">
                <a:latin typeface="Calibri" panose="020F0502020204030204" pitchFamily="34" charset="0"/>
              </a:rPr>
              <a:t>Documentation Example Based Off MDM </a:t>
            </a:r>
            <a:endParaRPr lang="en-US" b="1" dirty="0">
              <a:latin typeface="Calibri" panose="020F0502020204030204" pitchFamily="34" charset="0"/>
            </a:endParaRPr>
          </a:p>
        </p:txBody>
      </p:sp>
      <p:sp>
        <p:nvSpPr>
          <p:cNvPr id="3" name="Content Placeholder 2"/>
          <p:cNvSpPr>
            <a:spLocks noGrp="1"/>
          </p:cNvSpPr>
          <p:nvPr>
            <p:ph idx="1"/>
          </p:nvPr>
        </p:nvSpPr>
        <p:spPr>
          <a:xfrm>
            <a:off x="672984" y="1019608"/>
            <a:ext cx="7886700" cy="4491386"/>
          </a:xfrm>
        </p:spPr>
        <p:txBody>
          <a:bodyPr>
            <a:normAutofit/>
          </a:bodyPr>
          <a:lstStyle/>
          <a:p>
            <a:pPr marL="0" indent="0" fontAlgn="base">
              <a:buNone/>
            </a:pPr>
            <a:r>
              <a:rPr lang="en-US" dirty="0">
                <a:solidFill>
                  <a:schemeClr val="tx1"/>
                </a:solidFill>
              </a:rPr>
              <a:t>Consider an established patient who has a follow up office visit for asthma management. The provider documents a medically appropriate history and exam and reviews an independent interpretation of a pulmonary function test (PFT). The provider makes a change to current medication and sends to the pharmacy.</a:t>
            </a:r>
          </a:p>
          <a:p>
            <a:pPr fontAlgn="base">
              <a:buFont typeface="Wingdings" panose="05000000000000000000" pitchFamily="2" charset="2"/>
              <a:buChar char="q"/>
            </a:pPr>
            <a:r>
              <a:rPr lang="en-US" dirty="0">
                <a:solidFill>
                  <a:schemeClr val="tx1"/>
                </a:solidFill>
              </a:rPr>
              <a:t>Using the 2020 scoring tool, providers would assign </a:t>
            </a:r>
            <a:r>
              <a:rPr lang="en-US" b="1" dirty="0">
                <a:solidFill>
                  <a:schemeClr val="tx1"/>
                </a:solidFill>
              </a:rPr>
              <a:t>one point for the stable chronic condition</a:t>
            </a:r>
            <a:r>
              <a:rPr lang="en-US" dirty="0">
                <a:solidFill>
                  <a:schemeClr val="tx1"/>
                </a:solidFill>
              </a:rPr>
              <a:t>, </a:t>
            </a:r>
            <a:r>
              <a:rPr lang="en-US" b="1" dirty="0">
                <a:solidFill>
                  <a:schemeClr val="tx1"/>
                </a:solidFill>
              </a:rPr>
              <a:t>two points for the independent interpretation of the PFT test</a:t>
            </a:r>
            <a:r>
              <a:rPr lang="en-US" dirty="0">
                <a:solidFill>
                  <a:schemeClr val="tx1"/>
                </a:solidFill>
              </a:rPr>
              <a:t>, </a:t>
            </a:r>
            <a:r>
              <a:rPr lang="en-US" b="1" dirty="0">
                <a:solidFill>
                  <a:schemeClr val="tx1"/>
                </a:solidFill>
              </a:rPr>
              <a:t>and risk would be moderate</a:t>
            </a:r>
            <a:r>
              <a:rPr lang="en-US" dirty="0">
                <a:solidFill>
                  <a:schemeClr val="tx1"/>
                </a:solidFill>
              </a:rPr>
              <a:t>. Overall, this would be a </a:t>
            </a:r>
            <a:r>
              <a:rPr lang="en-US" b="1" dirty="0">
                <a:solidFill>
                  <a:schemeClr val="tx1"/>
                </a:solidFill>
              </a:rPr>
              <a:t>low complexity </a:t>
            </a:r>
            <a:r>
              <a:rPr lang="en-US" dirty="0">
                <a:solidFill>
                  <a:schemeClr val="tx1"/>
                </a:solidFill>
              </a:rPr>
              <a:t>and the E/M level would score to a 99213. </a:t>
            </a:r>
          </a:p>
          <a:p>
            <a:pPr marL="0" indent="0" fontAlgn="base">
              <a:buNone/>
            </a:pPr>
            <a:endParaRPr lang="en-US" dirty="0"/>
          </a:p>
          <a:p>
            <a:endParaRPr lang="en-US" dirty="0"/>
          </a:p>
        </p:txBody>
      </p:sp>
      <p:pic>
        <p:nvPicPr>
          <p:cNvPr id="11" name="Picture 10"/>
          <p:cNvPicPr>
            <a:picLocks noChangeAspect="1"/>
          </p:cNvPicPr>
          <p:nvPr/>
        </p:nvPicPr>
        <p:blipFill>
          <a:blip r:embed="rId3"/>
          <a:stretch>
            <a:fillRect/>
          </a:stretch>
        </p:blipFill>
        <p:spPr>
          <a:xfrm>
            <a:off x="831089" y="4072808"/>
            <a:ext cx="7944565" cy="1956131"/>
          </a:xfrm>
          <a:prstGeom prst="rect">
            <a:avLst/>
          </a:prstGeom>
        </p:spPr>
      </p:pic>
    </p:spTree>
    <p:extLst>
      <p:ext uri="{BB962C8B-B14F-4D97-AF65-F5344CB8AC3E}">
        <p14:creationId xmlns:p14="http://schemas.microsoft.com/office/powerpoint/2010/main" val="294725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297" y="180512"/>
            <a:ext cx="7886700" cy="752772"/>
          </a:xfrm>
        </p:spPr>
        <p:txBody>
          <a:bodyPr>
            <a:normAutofit/>
          </a:bodyPr>
          <a:lstStyle/>
          <a:p>
            <a:r>
              <a:rPr lang="en-US" b="1" dirty="0" smtClean="0">
                <a:latin typeface="Calibri" panose="020F0502020204030204" pitchFamily="34" charset="0"/>
              </a:rPr>
              <a:t>2021 MDM Table Scoring Example</a:t>
            </a:r>
            <a:endParaRPr lang="en-US" b="1" dirty="0">
              <a:latin typeface="Calibri" panose="020F0502020204030204" pitchFamily="34" charset="0"/>
            </a:endParaRPr>
          </a:p>
        </p:txBody>
      </p:sp>
      <p:sp>
        <p:nvSpPr>
          <p:cNvPr id="5" name="Rectangle 4"/>
          <p:cNvSpPr/>
          <p:nvPr/>
        </p:nvSpPr>
        <p:spPr>
          <a:xfrm>
            <a:off x="681297" y="779155"/>
            <a:ext cx="8504873" cy="2023631"/>
          </a:xfrm>
          <a:prstGeom prst="rect">
            <a:avLst/>
          </a:prstGeom>
        </p:spPr>
        <p:txBody>
          <a:bodyPr wrap="square">
            <a:spAutoFit/>
          </a:bodyPr>
          <a:lstStyle/>
          <a:p>
            <a:pPr marL="257175" indent="-257175" fontAlgn="base">
              <a:buFont typeface="Wingdings" panose="05000000000000000000" pitchFamily="2" charset="2"/>
              <a:buChar char="q"/>
            </a:pPr>
            <a:r>
              <a:rPr lang="en-US" sz="1600" dirty="0">
                <a:latin typeface="Calibri" panose="020F0502020204030204" pitchFamily="34" charset="0"/>
              </a:rPr>
              <a:t>Using the 2021 MDM table, the number and complexity of the problem addressed meets one stable chronic condition, which supports a </a:t>
            </a:r>
            <a:r>
              <a:rPr lang="en-US" sz="1600" b="1" dirty="0">
                <a:latin typeface="Calibri" panose="020F0502020204030204" pitchFamily="34" charset="0"/>
              </a:rPr>
              <a:t>low level risk</a:t>
            </a:r>
            <a:r>
              <a:rPr lang="en-US" sz="1600" dirty="0">
                <a:latin typeface="Calibri" panose="020F0502020204030204" pitchFamily="34" charset="0"/>
              </a:rPr>
              <a:t>. The provider reviewed and </a:t>
            </a:r>
            <a:r>
              <a:rPr lang="en-US" sz="1600" b="1" dirty="0">
                <a:latin typeface="Calibri" panose="020F0502020204030204" pitchFamily="34" charset="0"/>
              </a:rPr>
              <a:t>independently interpreted the PFT which falls under a moderate level for amount and/or complexity of data</a:t>
            </a:r>
            <a:r>
              <a:rPr lang="en-US" sz="1600" dirty="0">
                <a:latin typeface="Calibri" panose="020F0502020204030204" pitchFamily="34" charset="0"/>
              </a:rPr>
              <a:t>. Finally, the </a:t>
            </a:r>
            <a:r>
              <a:rPr lang="en-US" sz="1600" b="1" dirty="0">
                <a:latin typeface="Calibri" panose="020F0502020204030204" pitchFamily="34" charset="0"/>
              </a:rPr>
              <a:t>risk of complication is moderate due to prescription drug management</a:t>
            </a:r>
            <a:r>
              <a:rPr lang="en-US" sz="1600" dirty="0">
                <a:latin typeface="Calibri" panose="020F0502020204030204" pitchFamily="34" charset="0"/>
              </a:rPr>
              <a:t>. Since we have two elements that would be categorized as moderate, this would support the assignment of 99214.</a:t>
            </a:r>
          </a:p>
          <a:p>
            <a:pPr marL="257175" indent="-257175" fontAlgn="base">
              <a:buFont typeface="Wingdings" panose="05000000000000000000" pitchFamily="2" charset="2"/>
              <a:buChar char="q"/>
            </a:pPr>
            <a:r>
              <a:rPr lang="en-US" sz="1600" dirty="0">
                <a:latin typeface="Calibri" panose="020F0502020204030204" pitchFamily="34" charset="0"/>
              </a:rPr>
              <a:t>Moderate 99214 must meet 2 out of 3 Categories.</a:t>
            </a:r>
          </a:p>
          <a:p>
            <a:pPr fontAlgn="base"/>
            <a:endParaRPr lang="en-US" sz="1350" dirty="0"/>
          </a:p>
        </p:txBody>
      </p:sp>
      <p:pic>
        <p:nvPicPr>
          <p:cNvPr id="16" name="Content Placeholder 15"/>
          <p:cNvPicPr>
            <a:picLocks noGrp="1" noChangeAspect="1"/>
          </p:cNvPicPr>
          <p:nvPr>
            <p:ph idx="1"/>
          </p:nvPr>
        </p:nvPicPr>
        <p:blipFill>
          <a:blip r:embed="rId2"/>
          <a:stretch>
            <a:fillRect/>
          </a:stretch>
        </p:blipFill>
        <p:spPr>
          <a:xfrm>
            <a:off x="544945" y="3261017"/>
            <a:ext cx="9707419" cy="3453819"/>
          </a:xfrm>
          <a:prstGeom prst="rect">
            <a:avLst/>
          </a:prstGeom>
        </p:spPr>
      </p:pic>
      <p:pic>
        <p:nvPicPr>
          <p:cNvPr id="17" name="Picture 16"/>
          <p:cNvPicPr>
            <a:picLocks noChangeAspect="1"/>
          </p:cNvPicPr>
          <p:nvPr/>
        </p:nvPicPr>
        <p:blipFill>
          <a:blip r:embed="rId3"/>
          <a:stretch>
            <a:fillRect/>
          </a:stretch>
        </p:blipFill>
        <p:spPr>
          <a:xfrm>
            <a:off x="544945" y="2666307"/>
            <a:ext cx="9707419" cy="594710"/>
          </a:xfrm>
          <a:prstGeom prst="rect">
            <a:avLst/>
          </a:prstGeom>
        </p:spPr>
      </p:pic>
    </p:spTree>
    <p:extLst>
      <p:ext uri="{BB962C8B-B14F-4D97-AF65-F5344CB8AC3E}">
        <p14:creationId xmlns:p14="http://schemas.microsoft.com/office/powerpoint/2010/main" val="747293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14839</TotalTime>
  <Words>1766</Words>
  <Application>Microsoft Office PowerPoint</Application>
  <PresentationFormat>Widescreen</PresentationFormat>
  <Paragraphs>137</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Trebuchet MS</vt:lpstr>
      <vt:lpstr>Wingdings</vt:lpstr>
      <vt:lpstr>Wingdings 3</vt:lpstr>
      <vt:lpstr>Facet</vt:lpstr>
      <vt:lpstr>Evaluation and Management (E/M) Review of Changes &amp; Telehealth Coding/Billing Update</vt:lpstr>
      <vt:lpstr>Agenda</vt:lpstr>
      <vt:lpstr>Overview of E/M 2021 Changes</vt:lpstr>
      <vt:lpstr>E/M Update Review – Effective 1/1/2021</vt:lpstr>
      <vt:lpstr>Documentation Example Based Off Time</vt:lpstr>
      <vt:lpstr>Time Calculation Tracking (Service Example) </vt:lpstr>
      <vt:lpstr>E/M Update Review Effective 1/1/2021 (continued)</vt:lpstr>
      <vt:lpstr>Documentation Example Based Off MDM </vt:lpstr>
      <vt:lpstr>2021 MDM Table Scoring Example</vt:lpstr>
      <vt:lpstr>Face-to-Face Visits Versus Telehealth E/M</vt:lpstr>
      <vt:lpstr>E/M Billing During AWV</vt:lpstr>
      <vt:lpstr>E/M Billing During AWV (continued)</vt:lpstr>
      <vt:lpstr>Telehealth Visit Requirements</vt:lpstr>
      <vt:lpstr>Audio Only Coding &amp; Billing </vt:lpstr>
      <vt:lpstr>E/M Audio/Video or Audio Only Exam Elements</vt:lpstr>
      <vt:lpstr>Resources</vt:lpstr>
    </vt:vector>
  </TitlesOfParts>
  <Company>Lahey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Wellness Visits  Billing and Coding Review</dc:title>
  <dc:creator>Bromley, Shawn Maria</dc:creator>
  <cp:lastModifiedBy>Bromley, Shawn Maria</cp:lastModifiedBy>
  <cp:revision>51</cp:revision>
  <dcterms:created xsi:type="dcterms:W3CDTF">2021-03-01T00:15:49Z</dcterms:created>
  <dcterms:modified xsi:type="dcterms:W3CDTF">2021-03-29T17:43:28Z</dcterms:modified>
</cp:coreProperties>
</file>