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71" r:id="rId4"/>
    <p:sldId id="279" r:id="rId5"/>
    <p:sldId id="272" r:id="rId6"/>
    <p:sldId id="273" r:id="rId7"/>
    <p:sldId id="274" r:id="rId8"/>
    <p:sldId id="275" r:id="rId9"/>
    <p:sldId id="280" r:id="rId10"/>
    <p:sldId id="276" r:id="rId11"/>
    <p:sldId id="277" r:id="rId12"/>
    <p:sldId id="278" r:id="rId13"/>
    <p:sldId id="281" r:id="rId14"/>
    <p:sldId id="282" r:id="rId15"/>
    <p:sldId id="283"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82" d="100"/>
          <a:sy n="82" d="100"/>
        </p:scale>
        <p:origin x="106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F49C46-6012-4286-B224-E31363315BE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2397944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597313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6063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2446375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1515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829926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49C46-6012-4286-B224-E31363315BE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30163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49C46-6012-4286-B224-E31363315BE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139063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49C46-6012-4286-B224-E31363315BE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2150424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1337836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F49C46-6012-4286-B224-E31363315BE7}" type="datetimeFigureOut">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934344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F49C46-6012-4286-B224-E31363315BE7}" type="datetimeFigureOut">
              <a:rPr lang="en-US" smtClean="0"/>
              <a:t>7/13/2021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140816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F49C46-6012-4286-B224-E31363315BE7}" type="datetimeFigureOut">
              <a:rPr lang="en-US" smtClean="0"/>
              <a:t>7/13/2021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73851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49C46-6012-4286-B224-E31363315BE7}" type="datetimeFigureOut">
              <a:rPr lang="en-US" smtClean="0"/>
              <a:t>7/13/2021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2813932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F49C46-6012-4286-B224-E31363315BE7}" type="datetimeFigureOut">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324980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543FB-EAC3-497F-8C5B-F986A6B26808}" type="slidenum">
              <a:rPr lang="en-US" smtClean="0"/>
              <a:t>‹#›</a:t>
            </a:fld>
            <a:endParaRPr lang="en-US"/>
          </a:p>
        </p:txBody>
      </p:sp>
      <p:sp>
        <p:nvSpPr>
          <p:cNvPr id="5" name="Date Placeholder 4"/>
          <p:cNvSpPr>
            <a:spLocks noGrp="1"/>
          </p:cNvSpPr>
          <p:nvPr>
            <p:ph type="dt" sz="half" idx="10"/>
          </p:nvPr>
        </p:nvSpPr>
        <p:spPr/>
        <p:txBody>
          <a:bodyPr/>
          <a:lstStyle/>
          <a:p>
            <a:fld id="{6EF49C46-6012-4286-B224-E31363315BE7}" type="datetimeFigureOut">
              <a:rPr lang="en-US" smtClean="0"/>
              <a:t>7/13/2021</a:t>
            </a:fld>
            <a:endParaRPr lang="en-US"/>
          </a:p>
        </p:txBody>
      </p:sp>
    </p:spTree>
    <p:extLst>
      <p:ext uri="{BB962C8B-B14F-4D97-AF65-F5344CB8AC3E}">
        <p14:creationId xmlns:p14="http://schemas.microsoft.com/office/powerpoint/2010/main" val="3055881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F49C46-6012-4286-B224-E31363315BE7}" type="datetimeFigureOut">
              <a:rPr lang="en-US" smtClean="0"/>
              <a:t>7/13/2021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BE543FB-EAC3-497F-8C5B-F986A6B26808}" type="slidenum">
              <a:rPr lang="en-US" smtClean="0"/>
              <a:t>‹#›</a:t>
            </a:fld>
            <a:endParaRPr lang="en-US"/>
          </a:p>
        </p:txBody>
      </p:sp>
    </p:spTree>
    <p:extLst>
      <p:ext uri="{BB962C8B-B14F-4D97-AF65-F5344CB8AC3E}">
        <p14:creationId xmlns:p14="http://schemas.microsoft.com/office/powerpoint/2010/main" val="194169256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homestatehealth.com/content/dam/centene/home-state-health/pdfs/HSH_AWVGuide_HealthHistorySummary.pdf" TargetMode="External"/><Relationship Id="rId7" Type="http://schemas.openxmlformats.org/officeDocument/2006/relationships/hyperlink" Target="https://www.kff.org/racial-equity-and-health-policy/issue-brief/beyond-health-care-the-role-of-social-determinants-in-promoting-health-and-health-equity/" TargetMode="External"/><Relationship Id="rId2" Type="http://schemas.openxmlformats.org/officeDocument/2006/relationships/hyperlink" Target="mailto:shawn.m.bromley@lahey.org" TargetMode="External"/><Relationship Id="rId1" Type="http://schemas.openxmlformats.org/officeDocument/2006/relationships/slideLayout" Target="../slideLayouts/slideLayout2.xml"/><Relationship Id="rId6" Type="http://schemas.openxmlformats.org/officeDocument/2006/relationships/hyperlink" Target="https://www.who.int/health-topics/social-determinants-of-health#tab=tab_3" TargetMode="External"/><Relationship Id="rId5" Type="http://schemas.openxmlformats.org/officeDocument/2006/relationships/hyperlink" Target="https://www.medicare.gov/coverage/yearly-wellness-visits" TargetMode="External"/><Relationship Id="rId4" Type="http://schemas.openxmlformats.org/officeDocument/2006/relationships/hyperlink" Target="https://www.azcompletehealth.com/content/dam/centene/az-complete-health/pdf/provider/news_items/508_Annual%20Wellnes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431636"/>
            <a:ext cx="7766936" cy="1851200"/>
          </a:xfrm>
        </p:spPr>
        <p:txBody>
          <a:bodyPr/>
          <a:lstStyle/>
          <a:p>
            <a:pPr algn="l"/>
            <a:r>
              <a:rPr lang="en-US" b="1" dirty="0" smtClean="0">
                <a:latin typeface="Calibri" panose="020F0502020204030204" pitchFamily="34" charset="0"/>
              </a:rPr>
              <a:t>Sneak Peek at Coding and Billing 2022</a:t>
            </a:r>
            <a:endParaRPr lang="en-US" b="1" dirty="0">
              <a:latin typeface="Calibri" panose="020F0502020204030204" pitchFamily="34" charset="0"/>
            </a:endParaRPr>
          </a:p>
        </p:txBody>
      </p:sp>
      <p:sp>
        <p:nvSpPr>
          <p:cNvPr id="3" name="Subtitle 2"/>
          <p:cNvSpPr>
            <a:spLocks noGrp="1"/>
          </p:cNvSpPr>
          <p:nvPr>
            <p:ph type="subTitle" idx="1"/>
          </p:nvPr>
        </p:nvSpPr>
        <p:spPr>
          <a:xfrm>
            <a:off x="1507067" y="4050833"/>
            <a:ext cx="7766936" cy="1851203"/>
          </a:xfrm>
        </p:spPr>
        <p:txBody>
          <a:bodyPr>
            <a:normAutofit/>
          </a:bodyPr>
          <a:lstStyle/>
          <a:p>
            <a:pPr algn="l"/>
            <a:r>
              <a:rPr lang="en-US" sz="2400" b="1" dirty="0" smtClean="0">
                <a:solidFill>
                  <a:srgbClr val="002060"/>
                </a:solidFill>
                <a:latin typeface="Calibri" panose="020F0502020204030204" pitchFamily="34" charset="0"/>
              </a:rPr>
              <a:t>Shawn Bromley &amp; Jessica Bryan</a:t>
            </a:r>
          </a:p>
          <a:p>
            <a:pPr algn="l"/>
            <a:r>
              <a:rPr lang="en-US" sz="2400" b="1" dirty="0" smtClean="0">
                <a:solidFill>
                  <a:srgbClr val="002060"/>
                </a:solidFill>
                <a:latin typeface="Calibri" panose="020F0502020204030204" pitchFamily="34" charset="0"/>
              </a:rPr>
              <a:t>NEPHO</a:t>
            </a:r>
          </a:p>
          <a:p>
            <a:pPr algn="l"/>
            <a:r>
              <a:rPr lang="en-US" sz="2400" b="1" dirty="0" smtClean="0">
                <a:solidFill>
                  <a:srgbClr val="002060"/>
                </a:solidFill>
                <a:latin typeface="Calibri" panose="020F0502020204030204" pitchFamily="34" charset="0"/>
              </a:rPr>
              <a:t>Wednesday, July 14th, 2021</a:t>
            </a:r>
            <a:endParaRPr lang="en-US" sz="2400" b="1" dirty="0">
              <a:solidFill>
                <a:srgbClr val="002060"/>
              </a:solidFill>
              <a:latin typeface="Calibri" panose="020F0502020204030204" pitchFamily="34" charset="0"/>
            </a:endParaRPr>
          </a:p>
        </p:txBody>
      </p:sp>
      <p:sp>
        <p:nvSpPr>
          <p:cNvPr id="4" name="Rectangle 3"/>
          <p:cNvSpPr/>
          <p:nvPr/>
        </p:nvSpPr>
        <p:spPr>
          <a:xfrm>
            <a:off x="1023257" y="5654370"/>
            <a:ext cx="9921551" cy="1015663"/>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2400" b="1" i="1" dirty="0">
                <a:solidFill>
                  <a:srgbClr val="FF0000"/>
                </a:solidFill>
                <a:ea typeface="Trebuchet MS"/>
                <a:cs typeface="Trebuchet MS"/>
                <a:sym typeface="Trebuchet MS"/>
              </a:rPr>
              <a:t>Disclaimer:</a:t>
            </a:r>
            <a:r>
              <a:rPr lang="en-US" sz="2400" i="1" dirty="0">
                <a:solidFill>
                  <a:srgbClr val="FF0000"/>
                </a:solidFill>
                <a:ea typeface="Trebuchet MS"/>
                <a:cs typeface="Trebuchet MS"/>
                <a:sym typeface="Trebuchet MS"/>
              </a:rPr>
              <a:t> </a:t>
            </a:r>
            <a:r>
              <a:rPr lang="en-US" i="1" dirty="0">
                <a:solidFill>
                  <a:schemeClr val="dk1"/>
                </a:solidFill>
                <a:ea typeface="Trebuchet MS"/>
                <a:cs typeface="Trebuchet MS"/>
                <a:sym typeface="Trebuchet MS"/>
              </a:rPr>
              <a:t>This presentation is offered as guidance to NEPHO providers and office administration. If you are a BILH employed practice please follow up with your practice Leadership on guidance reviewed during this presentation. </a:t>
            </a:r>
            <a:endParaRPr lang="en-US" dirty="0"/>
          </a:p>
        </p:txBody>
      </p:sp>
    </p:spTree>
    <p:extLst>
      <p:ext uri="{BB962C8B-B14F-4D97-AF65-F5344CB8AC3E}">
        <p14:creationId xmlns:p14="http://schemas.microsoft.com/office/powerpoint/2010/main" val="2248867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8778"/>
            <a:ext cx="8596668" cy="637309"/>
          </a:xfrm>
        </p:spPr>
        <p:txBody>
          <a:bodyPr>
            <a:normAutofit fontScale="90000"/>
          </a:bodyPr>
          <a:lstStyle/>
          <a:p>
            <a:r>
              <a:rPr lang="en-US" b="1" dirty="0" smtClean="0">
                <a:latin typeface="Calibri" panose="020F0502020204030204" pitchFamily="34" charset="0"/>
              </a:rPr>
              <a:t>ICD-10 2022 Updates</a:t>
            </a:r>
            <a:endParaRPr lang="en-US" dirty="0"/>
          </a:p>
        </p:txBody>
      </p:sp>
      <p:sp>
        <p:nvSpPr>
          <p:cNvPr id="3" name="Content Placeholder 2"/>
          <p:cNvSpPr>
            <a:spLocks noGrp="1"/>
          </p:cNvSpPr>
          <p:nvPr>
            <p:ph idx="1"/>
          </p:nvPr>
        </p:nvSpPr>
        <p:spPr>
          <a:xfrm>
            <a:off x="677333" y="1005841"/>
            <a:ext cx="10664922" cy="5579686"/>
          </a:xfrm>
        </p:spPr>
        <p:txBody>
          <a:bodyPr>
            <a:noAutofit/>
          </a:bodyPr>
          <a:lstStyle/>
          <a:p>
            <a:r>
              <a:rPr lang="en-US" sz="2000" dirty="0" smtClean="0">
                <a:solidFill>
                  <a:schemeClr val="tx1"/>
                </a:solidFill>
                <a:latin typeface="Calibri" panose="020F0502020204030204" pitchFamily="34" charset="0"/>
                <a:cs typeface="Calibri" panose="020F0502020204030204" pitchFamily="34" charset="0"/>
              </a:rPr>
              <a:t>On </a:t>
            </a:r>
            <a:r>
              <a:rPr lang="en-US" sz="2000" dirty="0">
                <a:solidFill>
                  <a:schemeClr val="tx1"/>
                </a:solidFill>
                <a:latin typeface="Calibri" panose="020F0502020204030204" pitchFamily="34" charset="0"/>
                <a:cs typeface="Calibri" panose="020F0502020204030204" pitchFamily="34" charset="0"/>
              </a:rPr>
              <a:t>April 27, the Inpatient Prospective Payment System (IPPS) released 205 proposed ICD-10-CM changes to set take effect on October 1, 2021. The proposed updates include 153 new diagnosis codes, 22 revised codes, and 30 invalidated codes</a:t>
            </a:r>
            <a:r>
              <a:rPr lang="en-US" sz="2000" dirty="0" smtClean="0">
                <a:solidFill>
                  <a:schemeClr val="tx1"/>
                </a:solidFill>
                <a:latin typeface="Calibri" panose="020F0502020204030204" pitchFamily="34" charset="0"/>
                <a:cs typeface="Calibri" panose="020F0502020204030204" pitchFamily="34" charset="0"/>
              </a:rPr>
              <a:t>.</a:t>
            </a:r>
          </a:p>
          <a:p>
            <a:r>
              <a:rPr lang="en-US" sz="2000" dirty="0" smtClean="0">
                <a:solidFill>
                  <a:schemeClr val="tx1"/>
                </a:solidFill>
                <a:latin typeface="Calibri" panose="020F0502020204030204" pitchFamily="34" charset="0"/>
                <a:cs typeface="Calibri" panose="020F0502020204030204" pitchFamily="34" charset="0"/>
              </a:rPr>
              <a:t>Proposed Biannual Updates in 2022 – October 1, 2021 &amp; April 1, 2022.</a:t>
            </a:r>
            <a:endParaRPr lang="en-US" sz="2000" dirty="0">
              <a:solidFill>
                <a:schemeClr val="tx1"/>
              </a:solidFill>
              <a:latin typeface="Calibri" panose="020F0502020204030204" pitchFamily="34" charset="0"/>
              <a:cs typeface="Calibri" panose="020F0502020204030204" pitchFamily="34" charset="0"/>
            </a:endParaRPr>
          </a:p>
          <a:p>
            <a:r>
              <a:rPr lang="en-US" sz="2000" dirty="0">
                <a:solidFill>
                  <a:schemeClr val="tx1"/>
                </a:solidFill>
                <a:latin typeface="Calibri" panose="020F0502020204030204" pitchFamily="34" charset="0"/>
                <a:cs typeface="Calibri" panose="020F0502020204030204" pitchFamily="34" charset="0"/>
              </a:rPr>
              <a:t>Top Highlights in this update include:</a:t>
            </a:r>
          </a:p>
          <a:p>
            <a:pPr lvl="1">
              <a:buFont typeface="Wingdings" panose="05000000000000000000" pitchFamily="2" charset="2"/>
              <a:buChar char="q"/>
            </a:pPr>
            <a:r>
              <a:rPr lang="en-US" sz="2000" dirty="0">
                <a:solidFill>
                  <a:schemeClr val="tx1"/>
                </a:solidFill>
                <a:latin typeface="Calibri" panose="020F0502020204030204" pitchFamily="34" charset="0"/>
                <a:cs typeface="Calibri" panose="020F0502020204030204" pitchFamily="34" charset="0"/>
              </a:rPr>
              <a:t>New COVID-19 Codes that were recently added: including </a:t>
            </a:r>
            <a:r>
              <a:rPr lang="en-US" sz="2000" b="1" dirty="0">
                <a:solidFill>
                  <a:schemeClr val="tx1"/>
                </a:solidFill>
                <a:latin typeface="Calibri" panose="020F0502020204030204" pitchFamily="34" charset="0"/>
                <a:cs typeface="Calibri" panose="020F0502020204030204" pitchFamily="34" charset="0"/>
              </a:rPr>
              <a:t>J12.82, M35.81, M35.89, Z11.52, Z20.822,</a:t>
            </a:r>
            <a:r>
              <a:rPr lang="en-US" sz="2000" dirty="0">
                <a:solidFill>
                  <a:schemeClr val="tx1"/>
                </a:solidFill>
                <a:latin typeface="Calibri" panose="020F0502020204030204" pitchFamily="34" charset="0"/>
                <a:cs typeface="Calibri" panose="020F0502020204030204" pitchFamily="34" charset="0"/>
              </a:rPr>
              <a:t> and </a:t>
            </a:r>
            <a:r>
              <a:rPr lang="en-US" sz="2000" b="1" dirty="0">
                <a:solidFill>
                  <a:schemeClr val="tx1"/>
                </a:solidFill>
                <a:latin typeface="Calibri" panose="020F0502020204030204" pitchFamily="34" charset="0"/>
                <a:cs typeface="Calibri" panose="020F0502020204030204" pitchFamily="34" charset="0"/>
              </a:rPr>
              <a:t>Z86.16</a:t>
            </a:r>
            <a:r>
              <a:rPr lang="en-US" sz="2000" dirty="0">
                <a:solidFill>
                  <a:schemeClr val="tx1"/>
                </a:solidFill>
                <a:latin typeface="Calibri" panose="020F0502020204030204" pitchFamily="34" charset="0"/>
                <a:cs typeface="Calibri" panose="020F0502020204030204" pitchFamily="34" charset="0"/>
              </a:rPr>
              <a:t>.</a:t>
            </a:r>
          </a:p>
          <a:p>
            <a:pPr lvl="1">
              <a:buFont typeface="Wingdings" panose="05000000000000000000" pitchFamily="2" charset="2"/>
              <a:buChar char="q"/>
            </a:pPr>
            <a:r>
              <a:rPr lang="en-US" sz="2000" dirty="0">
                <a:solidFill>
                  <a:schemeClr val="tx1"/>
                </a:solidFill>
                <a:latin typeface="Calibri" panose="020F0502020204030204" pitchFamily="34" charset="0"/>
                <a:cs typeface="Calibri" panose="020F0502020204030204" pitchFamily="34" charset="0"/>
              </a:rPr>
              <a:t>Chapter 13 accounts for 35 ICD-10-CM code changes, including an update to the diagnosis code for low back pain (</a:t>
            </a:r>
            <a:r>
              <a:rPr lang="en-US" sz="2000" b="1" dirty="0">
                <a:solidFill>
                  <a:schemeClr val="tx1"/>
                </a:solidFill>
                <a:latin typeface="Calibri" panose="020F0502020204030204" pitchFamily="34" charset="0"/>
                <a:cs typeface="Calibri" panose="020F0502020204030204" pitchFamily="34" charset="0"/>
              </a:rPr>
              <a:t>M54.5</a:t>
            </a:r>
            <a:r>
              <a:rPr lang="en-US" sz="2000" dirty="0">
                <a:solidFill>
                  <a:schemeClr val="tx1"/>
                </a:solidFill>
                <a:latin typeface="Calibri" panose="020F0502020204030204" pitchFamily="34" charset="0"/>
                <a:cs typeface="Calibri" panose="020F0502020204030204" pitchFamily="34" charset="0"/>
              </a:rPr>
              <a:t>). It has been expanded to distinguish </a:t>
            </a:r>
            <a:r>
              <a:rPr lang="en-US" sz="2000" dirty="0" err="1">
                <a:solidFill>
                  <a:schemeClr val="tx1"/>
                </a:solidFill>
                <a:latin typeface="Calibri" panose="020F0502020204030204" pitchFamily="34" charset="0"/>
                <a:cs typeface="Calibri" panose="020F0502020204030204" pitchFamily="34" charset="0"/>
              </a:rPr>
              <a:t>vertebrogenic</a:t>
            </a:r>
            <a:r>
              <a:rPr lang="en-US" sz="2000" dirty="0">
                <a:solidFill>
                  <a:schemeClr val="tx1"/>
                </a:solidFill>
                <a:latin typeface="Calibri" panose="020F0502020204030204" pitchFamily="34" charset="0"/>
                <a:cs typeface="Calibri" panose="020F0502020204030204" pitchFamily="34" charset="0"/>
              </a:rPr>
              <a:t> low back pain (</a:t>
            </a:r>
            <a:r>
              <a:rPr lang="en-US" sz="2000" b="1" dirty="0">
                <a:solidFill>
                  <a:schemeClr val="tx1"/>
                </a:solidFill>
                <a:latin typeface="Calibri" panose="020F0502020204030204" pitchFamily="34" charset="0"/>
                <a:cs typeface="Calibri" panose="020F0502020204030204" pitchFamily="34" charset="0"/>
              </a:rPr>
              <a:t>M54.51</a:t>
            </a:r>
            <a:r>
              <a:rPr lang="en-US" sz="2000" dirty="0">
                <a:solidFill>
                  <a:schemeClr val="tx1"/>
                </a:solidFill>
                <a:latin typeface="Calibri" panose="020F0502020204030204" pitchFamily="34" charset="0"/>
                <a:cs typeface="Calibri" panose="020F0502020204030204" pitchFamily="34" charset="0"/>
              </a:rPr>
              <a:t>) from other types of low back pain. </a:t>
            </a:r>
          </a:p>
          <a:p>
            <a:pPr lvl="1">
              <a:buFont typeface="Wingdings" panose="05000000000000000000" pitchFamily="2" charset="2"/>
              <a:buChar char="q"/>
            </a:pPr>
            <a:r>
              <a:rPr lang="en-US" sz="2000" dirty="0">
                <a:solidFill>
                  <a:schemeClr val="tx1"/>
                </a:solidFill>
                <a:latin typeface="Calibri" panose="020F0502020204030204" pitchFamily="34" charset="0"/>
                <a:cs typeface="Calibri" panose="020F0502020204030204" pitchFamily="34" charset="0"/>
              </a:rPr>
              <a:t>Several changes were made in Chapter 18; six new specific codes for coughs (</a:t>
            </a:r>
            <a:r>
              <a:rPr lang="en-US" sz="2000" b="1" dirty="0">
                <a:solidFill>
                  <a:schemeClr val="tx1"/>
                </a:solidFill>
                <a:latin typeface="Calibri" panose="020F0502020204030204" pitchFamily="34" charset="0"/>
                <a:cs typeface="Calibri" panose="020F0502020204030204" pitchFamily="34" charset="0"/>
              </a:rPr>
              <a:t>R05</a:t>
            </a:r>
            <a:r>
              <a:rPr lang="en-US" sz="2000" dirty="0">
                <a:solidFill>
                  <a:schemeClr val="tx1"/>
                </a:solidFill>
                <a:latin typeface="Calibri" panose="020F0502020204030204" pitchFamily="34" charset="0"/>
                <a:cs typeface="Calibri" panose="020F0502020204030204" pitchFamily="34" charset="0"/>
              </a:rPr>
              <a:t>) were added, including acute, subacute, chronic, cough syncope, other specified and unspecified.</a:t>
            </a:r>
          </a:p>
          <a:p>
            <a:pPr lvl="1">
              <a:buFont typeface="Wingdings" panose="05000000000000000000" pitchFamily="2" charset="2"/>
              <a:buChar char="q"/>
            </a:pPr>
            <a:r>
              <a:rPr lang="en-US" sz="2000" dirty="0">
                <a:solidFill>
                  <a:schemeClr val="tx1"/>
                </a:solidFill>
                <a:latin typeface="Calibri" panose="020F0502020204030204" pitchFamily="34" charset="0"/>
                <a:cs typeface="Calibri" panose="020F0502020204030204" pitchFamily="34" charset="0"/>
              </a:rPr>
              <a:t>Most changes occurred in Chapter 19, including new codes for traumatic brain compression (</a:t>
            </a:r>
            <a:r>
              <a:rPr lang="en-US" sz="2000" b="1" dirty="0">
                <a:solidFill>
                  <a:schemeClr val="tx1"/>
                </a:solidFill>
                <a:latin typeface="Calibri" panose="020F0502020204030204" pitchFamily="34" charset="0"/>
                <a:cs typeface="Calibri" panose="020F0502020204030204" pitchFamily="34" charset="0"/>
              </a:rPr>
              <a:t>S06.A-</a:t>
            </a:r>
            <a:r>
              <a:rPr lang="en-US" sz="2000" dirty="0">
                <a:solidFill>
                  <a:schemeClr val="tx1"/>
                </a:solidFill>
                <a:latin typeface="Calibri" panose="020F0502020204030204" pitchFamily="34" charset="0"/>
                <a:cs typeface="Calibri" panose="020F0502020204030204" pitchFamily="34" charset="0"/>
              </a:rPr>
              <a:t>) and poisoning by cannabis (</a:t>
            </a:r>
            <a:r>
              <a:rPr lang="en-US" sz="2000" b="1" dirty="0">
                <a:solidFill>
                  <a:schemeClr val="tx1"/>
                </a:solidFill>
                <a:latin typeface="Calibri" panose="020F0502020204030204" pitchFamily="34" charset="0"/>
                <a:cs typeface="Calibri" panose="020F0502020204030204" pitchFamily="34" charset="0"/>
              </a:rPr>
              <a:t>T40.71-</a:t>
            </a:r>
            <a:r>
              <a:rPr lang="en-US" sz="2000" dirty="0">
                <a:solidFill>
                  <a:schemeClr val="tx1"/>
                </a:solidFill>
                <a:latin typeface="Calibri" panose="020F0502020204030204" pitchFamily="34" charset="0"/>
                <a:cs typeface="Calibri" panose="020F0502020204030204" pitchFamily="34" charset="0"/>
              </a:rPr>
              <a:t>) and synthetic cannabinoids (</a:t>
            </a:r>
            <a:r>
              <a:rPr lang="en-US" sz="2000" b="1" dirty="0">
                <a:solidFill>
                  <a:schemeClr val="tx1"/>
                </a:solidFill>
                <a:latin typeface="Calibri" panose="020F0502020204030204" pitchFamily="34" charset="0"/>
                <a:cs typeface="Calibri" panose="020F0502020204030204" pitchFamily="34" charset="0"/>
              </a:rPr>
              <a:t>T40.72-</a:t>
            </a:r>
            <a:r>
              <a:rPr lang="en-US" sz="2000" dirty="0">
                <a:solidFill>
                  <a:schemeClr val="tx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454784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8778"/>
            <a:ext cx="8596668" cy="637309"/>
          </a:xfrm>
        </p:spPr>
        <p:txBody>
          <a:bodyPr>
            <a:normAutofit fontScale="90000"/>
          </a:bodyPr>
          <a:lstStyle/>
          <a:p>
            <a:r>
              <a:rPr lang="en-US" b="1" dirty="0" smtClean="0">
                <a:latin typeface="Calibri" panose="020F0502020204030204" pitchFamily="34" charset="0"/>
              </a:rPr>
              <a:t>Social Determinants of Health (SDOH) Overview</a:t>
            </a:r>
            <a:endParaRPr lang="en-US" dirty="0"/>
          </a:p>
        </p:txBody>
      </p:sp>
      <p:sp>
        <p:nvSpPr>
          <p:cNvPr id="3" name="Content Placeholder 2"/>
          <p:cNvSpPr>
            <a:spLocks noGrp="1"/>
          </p:cNvSpPr>
          <p:nvPr>
            <p:ph idx="1"/>
          </p:nvPr>
        </p:nvSpPr>
        <p:spPr>
          <a:xfrm>
            <a:off x="677334" y="824948"/>
            <a:ext cx="9887962" cy="5794513"/>
          </a:xfrm>
        </p:spPr>
        <p:txBody>
          <a:bodyPr>
            <a:noAutofit/>
          </a:bodyPr>
          <a:lstStyle/>
          <a:p>
            <a:r>
              <a:rPr lang="en-US" sz="2400" dirty="0">
                <a:solidFill>
                  <a:schemeClr val="tx1"/>
                </a:solidFill>
                <a:latin typeface="Calibri" panose="020F0502020204030204" pitchFamily="34" charset="0"/>
                <a:cs typeface="Calibri" panose="020F0502020204030204" pitchFamily="34" charset="0"/>
              </a:rPr>
              <a:t>The following list provides examples of the social determinants of health, which can influence health equity in positive and negative ways:</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Income and social protection</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Education</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Unemployment and job insecurity</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Working life conditions</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Food insecurity</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Housing, basic amenities and the environment</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Early childhood development</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Social inclusion and non-discrimination</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Structural conflict</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Access to affordable health services of decent </a:t>
            </a:r>
            <a:r>
              <a:rPr lang="en-US" sz="2400" dirty="0" smtClean="0">
                <a:solidFill>
                  <a:schemeClr val="tx1"/>
                </a:solidFill>
                <a:latin typeface="Calibri" panose="020F0502020204030204" pitchFamily="34" charset="0"/>
                <a:cs typeface="Calibri" panose="020F0502020204030204" pitchFamily="34" charset="0"/>
              </a:rPr>
              <a:t>quality</a:t>
            </a:r>
            <a:endParaRPr lang="en-US" sz="2400" dirty="0">
              <a:solidFill>
                <a:schemeClr val="tx1"/>
              </a:solidFill>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32462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8778"/>
            <a:ext cx="8596668" cy="637309"/>
          </a:xfrm>
        </p:spPr>
        <p:txBody>
          <a:bodyPr>
            <a:normAutofit fontScale="90000"/>
          </a:bodyPr>
          <a:lstStyle/>
          <a:p>
            <a:r>
              <a:rPr lang="en-US" b="1" dirty="0" smtClean="0">
                <a:latin typeface="Calibri" panose="020F0502020204030204" pitchFamily="34" charset="0"/>
              </a:rPr>
              <a:t>SDOH Overview (continued)</a:t>
            </a:r>
            <a:endParaRPr lang="en-US" dirty="0"/>
          </a:p>
        </p:txBody>
      </p:sp>
      <p:sp>
        <p:nvSpPr>
          <p:cNvPr id="3" name="Content Placeholder 2"/>
          <p:cNvSpPr>
            <a:spLocks noGrp="1"/>
          </p:cNvSpPr>
          <p:nvPr>
            <p:ph idx="1"/>
          </p:nvPr>
        </p:nvSpPr>
        <p:spPr>
          <a:xfrm>
            <a:off x="677334" y="1005840"/>
            <a:ext cx="8596668" cy="5852159"/>
          </a:xfrm>
        </p:spPr>
        <p:txBody>
          <a:bodyPr>
            <a:normAutofit/>
          </a:bodyPr>
          <a:lstStyle/>
          <a:p>
            <a:r>
              <a:rPr lang="en-US" sz="2400" dirty="0">
                <a:latin typeface="Calibri" panose="020F0502020204030204" pitchFamily="34" charset="0"/>
                <a:cs typeface="Calibri" panose="020F0502020204030204" pitchFamily="34" charset="0"/>
              </a:rPr>
              <a:t>Inequities in health are socially determined, preventing poorer populations from moving up in society and making the most of their potential.</a:t>
            </a:r>
          </a:p>
          <a:p>
            <a:r>
              <a:rPr lang="en-US" sz="2400" dirty="0">
                <a:latin typeface="Calibri" panose="020F0502020204030204" pitchFamily="34" charset="0"/>
                <a:cs typeface="Calibri" panose="020F0502020204030204" pitchFamily="34" charset="0"/>
              </a:rPr>
              <a:t>Pursuing health equity means striving for the highest possible standard of health for all people and giving special attention to the needs of those at greatest risk of poor health, based on social conditions.</a:t>
            </a:r>
          </a:p>
          <a:p>
            <a:r>
              <a:rPr lang="en-US" sz="2400" dirty="0">
                <a:latin typeface="Calibri" panose="020F0502020204030204" pitchFamily="34" charset="0"/>
                <a:cs typeface="Calibri" panose="020F0502020204030204" pitchFamily="34" charset="0"/>
              </a:rPr>
              <a:t>Action requires not only equitable access to healthcare but also means working outside the healthcare system to address broader social well-being and development</a:t>
            </a:r>
            <a:r>
              <a:rPr lang="en-US" sz="2400" dirty="0" smtClean="0">
                <a:latin typeface="Calibri" panose="020F0502020204030204" pitchFamily="34" charset="0"/>
                <a:cs typeface="Calibri" panose="020F0502020204030204" pitchFamily="34" charset="0"/>
              </a:rPr>
              <a:t>.</a:t>
            </a:r>
          </a:p>
          <a:p>
            <a:r>
              <a:rPr lang="en-US" sz="2400" b="1" i="1" dirty="0">
                <a:latin typeface="Calibri" panose="020F0502020204030204" pitchFamily="34" charset="0"/>
                <a:cs typeface="Calibri" panose="020F0502020204030204" pitchFamily="34" charset="0"/>
              </a:rPr>
              <a:t>“Health equity is defined as the absence of unfair and avoidable or remediable differences in health among population groups defined socially, economically, demographically or geographically”.</a:t>
            </a:r>
            <a:endParaRPr lang="en-US" sz="24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909507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005840" y="5328458"/>
            <a:ext cx="2593571" cy="5403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77334" y="94213"/>
            <a:ext cx="8596668" cy="529242"/>
          </a:xfrm>
        </p:spPr>
        <p:txBody>
          <a:bodyPr>
            <a:normAutofit fontScale="90000"/>
          </a:bodyPr>
          <a:lstStyle/>
          <a:p>
            <a:r>
              <a:rPr lang="en-US" b="1" dirty="0" smtClean="0">
                <a:latin typeface="Calibri" panose="020F0502020204030204" pitchFamily="34" charset="0"/>
              </a:rPr>
              <a:t>Agenda</a:t>
            </a:r>
            <a:endParaRPr lang="en-US" b="1" dirty="0">
              <a:latin typeface="Calibri" panose="020F0502020204030204" pitchFamily="34" charset="0"/>
            </a:endParaRPr>
          </a:p>
        </p:txBody>
      </p:sp>
      <p:sp>
        <p:nvSpPr>
          <p:cNvPr id="3" name="Content Placeholder 2"/>
          <p:cNvSpPr>
            <a:spLocks noGrp="1"/>
          </p:cNvSpPr>
          <p:nvPr>
            <p:ph idx="1"/>
          </p:nvPr>
        </p:nvSpPr>
        <p:spPr>
          <a:xfrm>
            <a:off x="677334" y="623455"/>
            <a:ext cx="8596668" cy="6143105"/>
          </a:xfrm>
        </p:spPr>
        <p:txBody>
          <a:bodyPr>
            <a:normAutofit/>
          </a:bodyPr>
          <a:lstStyle/>
          <a:p>
            <a:r>
              <a:rPr lang="en-US" sz="2400" dirty="0" smtClean="0">
                <a:solidFill>
                  <a:schemeClr val="tx1"/>
                </a:solidFill>
                <a:latin typeface="Calibri" panose="020F0502020204030204" pitchFamily="34" charset="0"/>
                <a:cs typeface="Calibri" panose="020F0502020204030204" pitchFamily="34" charset="0"/>
              </a:rPr>
              <a:t>Recap 2021 Updates</a:t>
            </a:r>
          </a:p>
          <a:p>
            <a:r>
              <a:rPr lang="en-US" sz="2400" dirty="0" smtClean="0">
                <a:solidFill>
                  <a:schemeClr val="tx1"/>
                </a:solidFill>
                <a:latin typeface="Calibri" panose="020F0502020204030204" pitchFamily="34" charset="0"/>
                <a:cs typeface="Calibri" panose="020F0502020204030204" pitchFamily="34" charset="0"/>
              </a:rPr>
              <a:t>Telehealth Past the Pandemic</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Review HIPAA Compliance</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Licensing Requirement Review</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Telehealth Service Expansion Medicare 2021-2022</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Massachusetts Payer Updates</a:t>
            </a:r>
          </a:p>
          <a:p>
            <a:r>
              <a:rPr lang="en-US" sz="2400" dirty="0" smtClean="0">
                <a:solidFill>
                  <a:schemeClr val="tx1"/>
                </a:solidFill>
                <a:latin typeface="Calibri" panose="020F0502020204030204" pitchFamily="34" charset="0"/>
                <a:cs typeface="Calibri" panose="020F0502020204030204" pitchFamily="34" charset="0"/>
              </a:rPr>
              <a:t>ICD-10 2022 Updates</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Effective October 1, 2021</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Potential Biannual Updates Beginning 2022</a:t>
            </a:r>
          </a:p>
          <a:p>
            <a:pPr lvl="1">
              <a:buFont typeface="Wingdings" panose="05000000000000000000" pitchFamily="2" charset="2"/>
              <a:buChar char="q"/>
            </a:pPr>
            <a:r>
              <a:rPr lang="en-US" sz="2000" dirty="0">
                <a:solidFill>
                  <a:schemeClr val="tx1"/>
                </a:solidFill>
                <a:latin typeface="Calibri" panose="020F0502020204030204" pitchFamily="34" charset="0"/>
                <a:cs typeface="Calibri" panose="020F0502020204030204" pitchFamily="34" charset="0"/>
              </a:rPr>
              <a:t>Social Determinants of Health (SDOH) </a:t>
            </a:r>
            <a:r>
              <a:rPr lang="en-US" sz="2000" dirty="0" smtClean="0">
                <a:solidFill>
                  <a:schemeClr val="tx1"/>
                </a:solidFill>
                <a:latin typeface="Calibri" panose="020F0502020204030204" pitchFamily="34" charset="0"/>
                <a:cs typeface="Calibri" panose="020F0502020204030204" pitchFamily="34" charset="0"/>
              </a:rPr>
              <a:t>Review</a:t>
            </a:r>
            <a:endParaRPr lang="en-US" sz="2200" dirty="0" smtClean="0">
              <a:solidFill>
                <a:schemeClr val="tx1"/>
              </a:solidFill>
              <a:latin typeface="Calibri" panose="020F0502020204030204" pitchFamily="34" charset="0"/>
              <a:cs typeface="Calibri" panose="020F0502020204030204" pitchFamily="34" charset="0"/>
            </a:endParaRPr>
          </a:p>
          <a:p>
            <a:r>
              <a:rPr lang="en-US" sz="2400" dirty="0" smtClean="0">
                <a:solidFill>
                  <a:schemeClr val="tx1"/>
                </a:solidFill>
                <a:latin typeface="Calibri" panose="020F0502020204030204" pitchFamily="34" charset="0"/>
                <a:cs typeface="Calibri" panose="020F0502020204030204" pitchFamily="34" charset="0"/>
              </a:rPr>
              <a:t>CPT 2022 Updates</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Effective January 1, 2022</a:t>
            </a:r>
          </a:p>
          <a:p>
            <a:r>
              <a:rPr lang="en-US" sz="2400" dirty="0" smtClean="0">
                <a:solidFill>
                  <a:schemeClr val="tx1"/>
                </a:solidFill>
                <a:latin typeface="Calibri" panose="020F0502020204030204" pitchFamily="34" charset="0"/>
                <a:cs typeface="Calibri" panose="020F0502020204030204" pitchFamily="34" charset="0"/>
              </a:rPr>
              <a:t>Resources</a:t>
            </a:r>
            <a:endParaRPr lang="en-US" sz="2400" dirty="0">
              <a:solidFill>
                <a:schemeClr val="tx1"/>
              </a:solidFill>
              <a:latin typeface="Calibri" panose="020F0502020204030204" pitchFamily="34" charset="0"/>
              <a:cs typeface="Calibri" panose="020F0502020204030204" pitchFamily="34" charset="0"/>
            </a:endParaRPr>
          </a:p>
          <a:p>
            <a:pPr marL="0" indent="0">
              <a:buNone/>
            </a:pPr>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4778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8778"/>
            <a:ext cx="8596668" cy="637309"/>
          </a:xfrm>
        </p:spPr>
        <p:txBody>
          <a:bodyPr>
            <a:normAutofit fontScale="90000"/>
          </a:bodyPr>
          <a:lstStyle/>
          <a:p>
            <a:r>
              <a:rPr lang="en-US" b="1" dirty="0" smtClean="0">
                <a:latin typeface="Calibri" panose="020F0502020204030204" pitchFamily="34" charset="0"/>
              </a:rPr>
              <a:t>CPT 2022 Updates</a:t>
            </a:r>
            <a:endParaRPr lang="en-US" dirty="0"/>
          </a:p>
        </p:txBody>
      </p:sp>
      <p:sp>
        <p:nvSpPr>
          <p:cNvPr id="3" name="Content Placeholder 2"/>
          <p:cNvSpPr>
            <a:spLocks noGrp="1"/>
          </p:cNvSpPr>
          <p:nvPr>
            <p:ph idx="1"/>
          </p:nvPr>
        </p:nvSpPr>
        <p:spPr>
          <a:xfrm>
            <a:off x="677334" y="766618"/>
            <a:ext cx="9575030" cy="5957455"/>
          </a:xfrm>
        </p:spPr>
        <p:txBody>
          <a:bodyPr>
            <a:normAutofit lnSpcReduction="10000"/>
          </a:bodyPr>
          <a:lstStyle/>
          <a:p>
            <a:r>
              <a:rPr lang="en-US" sz="2400" b="1" dirty="0">
                <a:latin typeface="Calibri" panose="020F0502020204030204" pitchFamily="34" charset="0"/>
                <a:cs typeface="Calibri" panose="020F0502020204030204" pitchFamily="34" charset="0"/>
              </a:rPr>
              <a:t>Inpatient and Observation Services</a:t>
            </a:r>
            <a:br>
              <a:rPr lang="en-US" sz="2400" b="1"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Codes 99217-99226 may be deleted, and language added to the initial and subsequent inpatient codes, 99221-99223 and 99231-99233, for observation hospital E&amp;M services. This would be a revision to the latter, as the observation codes are reimbursed poorly for a patient who may be in the “observation hospital unit” for up to 48 hours – or longer. This could be for payment parity for hospital patients. This change looks to be more favorable to the physician than the facility coding piece, as a change in definition from observation to inpatient could affect reimbursement, from Outpatient Prospective Payment System (OPPS) capitated claims to per-diem hospital reimbursement. This would take effect Jan. 1, 2023.</a:t>
            </a:r>
          </a:p>
          <a:p>
            <a:r>
              <a:rPr lang="en-US" sz="2400" b="1" dirty="0">
                <a:latin typeface="Calibri" panose="020F0502020204030204" pitchFamily="34" charset="0"/>
                <a:cs typeface="Calibri" panose="020F0502020204030204" pitchFamily="34" charset="0"/>
              </a:rPr>
              <a:t>Consultation Services, Inpatient and Outpatient</a:t>
            </a:r>
            <a:br>
              <a:rPr lang="en-US" sz="2400" b="1"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Codes 99251 and 99241 are proposed to be deleted by 2023, in keeping with the seldom-reported Level 1 services. We already saw this change for 2021 with the office and other outpatient visits, and the deletion of the Level 1 new patient office visit, 99201, so this change was expected.</a:t>
            </a:r>
          </a:p>
          <a:p>
            <a:endParaRPr lang="en-US" dirty="0"/>
          </a:p>
        </p:txBody>
      </p:sp>
    </p:spTree>
    <p:extLst>
      <p:ext uri="{BB962C8B-B14F-4D97-AF65-F5344CB8AC3E}">
        <p14:creationId xmlns:p14="http://schemas.microsoft.com/office/powerpoint/2010/main" val="1377625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8778"/>
            <a:ext cx="8596668" cy="637309"/>
          </a:xfrm>
        </p:spPr>
        <p:txBody>
          <a:bodyPr>
            <a:normAutofit fontScale="90000"/>
          </a:bodyPr>
          <a:lstStyle/>
          <a:p>
            <a:r>
              <a:rPr lang="en-US" b="1" dirty="0" smtClean="0">
                <a:latin typeface="Calibri" panose="020F0502020204030204" pitchFamily="34" charset="0"/>
              </a:rPr>
              <a:t>CPT 2022 Updates (continued)</a:t>
            </a:r>
            <a:endParaRPr lang="en-US" dirty="0"/>
          </a:p>
        </p:txBody>
      </p:sp>
      <p:sp>
        <p:nvSpPr>
          <p:cNvPr id="3" name="Content Placeholder 2"/>
          <p:cNvSpPr>
            <a:spLocks noGrp="1"/>
          </p:cNvSpPr>
          <p:nvPr>
            <p:ph idx="1"/>
          </p:nvPr>
        </p:nvSpPr>
        <p:spPr>
          <a:xfrm>
            <a:off x="677333" y="1005841"/>
            <a:ext cx="9214811" cy="5764414"/>
          </a:xfrm>
        </p:spPr>
        <p:txBody>
          <a:bodyPr>
            <a:normAutofit fontScale="92500" lnSpcReduction="20000"/>
          </a:bodyPr>
          <a:lstStyle/>
          <a:p>
            <a:r>
              <a:rPr lang="en-US" sz="2400" b="1" dirty="0">
                <a:latin typeface="Calibri" panose="020F0502020204030204" pitchFamily="34" charset="0"/>
                <a:cs typeface="Calibri" panose="020F0502020204030204" pitchFamily="34" charset="0"/>
              </a:rPr>
              <a:t>Emergency Department Visits</a:t>
            </a:r>
            <a:br>
              <a:rPr lang="en-US" sz="2400" b="1"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Codes 99281-99285 look to be getting a language revision of the code descriptor, but the change was not clear in the proposal.</a:t>
            </a:r>
          </a:p>
          <a:p>
            <a:r>
              <a:rPr lang="en-US" sz="2400" b="1" dirty="0">
                <a:latin typeface="Calibri" panose="020F0502020204030204" pitchFamily="34" charset="0"/>
                <a:cs typeface="Calibri" panose="020F0502020204030204" pitchFamily="34" charset="0"/>
              </a:rPr>
              <a:t>Home Health and Residence E&amp;M Encounters</a:t>
            </a:r>
            <a:br>
              <a:rPr lang="en-US" sz="2400" b="1"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It appears that this section has many repetitive or similar codes in the portions that include home health, domiciliary care, rest home, and assisted living care. The proposal looks to streamline these services into a single tabbed section for home health services. This makes sense and should be approved for revision by Jan. 1, 2023.</a:t>
            </a:r>
          </a:p>
          <a:p>
            <a:r>
              <a:rPr lang="en-US" sz="2400" b="1" dirty="0">
                <a:latin typeface="Calibri" panose="020F0502020204030204" pitchFamily="34" charset="0"/>
                <a:cs typeface="Calibri" panose="020F0502020204030204" pitchFamily="34" charset="0"/>
              </a:rPr>
              <a:t>Prolonged Services</a:t>
            </a:r>
            <a:br>
              <a:rPr lang="en-US" sz="2400" b="1"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Several new codes look as though they could be added into this section, along with a revision of the new 99417, to include non-face-to-face time on the same date – to enhance accuracy when added to the Level 5 Office or Other Outpatient Visits, 99205 or 99215. This update would take effect by January 2023, although I could see this being updated by 2022 based on necessity for a sooner clarification, because this new 2021 add-on code is already being reported. It is also proposed to delete the existing prolonged services codes 99354-99357, as they are not permitted with office visits in 2021.</a:t>
            </a:r>
          </a:p>
          <a:p>
            <a:endParaRPr lang="en-US" dirty="0"/>
          </a:p>
          <a:p>
            <a:endParaRPr lang="en-US" dirty="0"/>
          </a:p>
        </p:txBody>
      </p:sp>
    </p:spTree>
    <p:extLst>
      <p:ext uri="{BB962C8B-B14F-4D97-AF65-F5344CB8AC3E}">
        <p14:creationId xmlns:p14="http://schemas.microsoft.com/office/powerpoint/2010/main" val="4160902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8618"/>
            <a:ext cx="8596668" cy="674255"/>
          </a:xfrm>
        </p:spPr>
        <p:txBody>
          <a:bodyPr/>
          <a:lstStyle/>
          <a:p>
            <a:r>
              <a:rPr lang="en-US" b="1" dirty="0" smtClean="0">
                <a:latin typeface="Calibri" panose="020F0502020204030204" pitchFamily="34" charset="0"/>
                <a:cs typeface="Calibri" panose="020F0502020204030204" pitchFamily="34" charset="0"/>
              </a:rPr>
              <a:t>Resources</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932873"/>
            <a:ext cx="9233284" cy="5504872"/>
          </a:xfrm>
        </p:spPr>
        <p:txBody>
          <a:bodyPr/>
          <a:lstStyle/>
          <a:p>
            <a:r>
              <a:rPr lang="en-US" sz="2000" dirty="0" smtClean="0">
                <a:solidFill>
                  <a:schemeClr val="tx1"/>
                </a:solidFill>
                <a:latin typeface="Calibri" panose="020F0502020204030204" pitchFamily="34" charset="0"/>
                <a:cs typeface="Calibri" panose="020F0502020204030204" pitchFamily="34" charset="0"/>
              </a:rPr>
              <a:t>Shawn Bromley, NEPHO Director Contracting and Operations – Lead Coding Initiatives – </a:t>
            </a:r>
            <a:r>
              <a:rPr lang="en-US" sz="2000" dirty="0" smtClean="0">
                <a:solidFill>
                  <a:schemeClr val="tx1"/>
                </a:solidFill>
                <a:latin typeface="Calibri" panose="020F0502020204030204" pitchFamily="34" charset="0"/>
                <a:cs typeface="Calibri" panose="020F0502020204030204" pitchFamily="34" charset="0"/>
                <a:hlinkClick r:id="rId2"/>
              </a:rPr>
              <a:t>shawn.m.bromley@lahey.org</a:t>
            </a:r>
            <a:r>
              <a:rPr lang="en-US" sz="2000" dirty="0" smtClean="0">
                <a:solidFill>
                  <a:schemeClr val="tx1"/>
                </a:solidFill>
                <a:latin typeface="Calibri" panose="020F0502020204030204" pitchFamily="34" charset="0"/>
                <a:cs typeface="Calibri" panose="020F0502020204030204" pitchFamily="34" charset="0"/>
              </a:rPr>
              <a:t> or 978-236-1704</a:t>
            </a:r>
          </a:p>
          <a:p>
            <a:r>
              <a:rPr lang="en-US" sz="2000" dirty="0" smtClean="0">
                <a:solidFill>
                  <a:schemeClr val="tx1"/>
                </a:solidFill>
                <a:latin typeface="Calibri" panose="020F0502020204030204" pitchFamily="34" charset="0"/>
                <a:cs typeface="Calibri" panose="020F0502020204030204" pitchFamily="34" charset="0"/>
              </a:rPr>
              <a:t>Jessica Bryan, NEPHO Coder – jessica.m.bryan@lahey.org</a:t>
            </a:r>
          </a:p>
          <a:p>
            <a:pPr marL="0" indent="0">
              <a:buNone/>
            </a:pPr>
            <a:endParaRPr lang="en-US" sz="2000" dirty="0">
              <a:solidFill>
                <a:schemeClr val="tx1"/>
              </a:solidFill>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hlinkClick r:id="rId3"/>
              </a:rPr>
              <a:t>https://</a:t>
            </a:r>
            <a:r>
              <a:rPr lang="en-US" sz="2000" dirty="0" smtClean="0">
                <a:latin typeface="Calibri" panose="020F0502020204030204" pitchFamily="34" charset="0"/>
                <a:cs typeface="Calibri" panose="020F0502020204030204" pitchFamily="34" charset="0"/>
                <a:hlinkClick r:id="rId3"/>
              </a:rPr>
              <a:t>www.homestatehealth.com/content/dam/centene/home-state-health/pdfs/HSH_AWVGuide_HealthHistorySummary.pdf</a:t>
            </a:r>
            <a:endParaRPr lang="en-US" sz="2000" dirty="0" smtClean="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hlinkClick r:id="rId4"/>
              </a:rPr>
              <a:t>https://</a:t>
            </a:r>
            <a:r>
              <a:rPr lang="en-US" sz="2000" dirty="0" smtClean="0">
                <a:latin typeface="Calibri" panose="020F0502020204030204" pitchFamily="34" charset="0"/>
                <a:cs typeface="Calibri" panose="020F0502020204030204" pitchFamily="34" charset="0"/>
                <a:hlinkClick r:id="rId4"/>
              </a:rPr>
              <a:t>www.azcompletehealth.com/content/dam/centene/az-complete-health/pdf/provider/news_items/508_Annual%20Wellness.pdf</a:t>
            </a:r>
            <a:endParaRPr lang="en-US" sz="2000" dirty="0" smtClean="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hlinkClick r:id="rId5"/>
              </a:rPr>
              <a:t>https://</a:t>
            </a:r>
            <a:r>
              <a:rPr lang="en-US" sz="2000" dirty="0" smtClean="0">
                <a:latin typeface="Calibri" panose="020F0502020204030204" pitchFamily="34" charset="0"/>
                <a:cs typeface="Calibri" panose="020F0502020204030204" pitchFamily="34" charset="0"/>
                <a:hlinkClick r:id="rId5"/>
              </a:rPr>
              <a:t>www.medicare.gov/coverage/yearly-wellness-visits</a:t>
            </a:r>
            <a:endParaRPr lang="en-US" sz="2000" dirty="0" smtClean="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hlinkClick r:id="rId6"/>
              </a:rPr>
              <a:t>https://</a:t>
            </a:r>
            <a:r>
              <a:rPr lang="en-US" sz="2000" dirty="0" smtClean="0">
                <a:latin typeface="Calibri" panose="020F0502020204030204" pitchFamily="34" charset="0"/>
                <a:cs typeface="Calibri" panose="020F0502020204030204" pitchFamily="34" charset="0"/>
                <a:hlinkClick r:id="rId6"/>
              </a:rPr>
              <a:t>www.who.int/health-topics/social-determinants-of-health#tab=tab_3</a:t>
            </a:r>
            <a:endParaRPr lang="en-US" sz="2000" dirty="0" smtClean="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hlinkClick r:id="rId7"/>
              </a:rPr>
              <a:t>https://www.kff.org/racial-equity-and-health-policy/issue-brief/beyond-health-care-the-role-of-social-determinants-in-promoting-health-and-health-equity</a:t>
            </a:r>
            <a:r>
              <a:rPr lang="en-US" sz="2000" dirty="0" smtClean="0">
                <a:latin typeface="Calibri" panose="020F0502020204030204" pitchFamily="34" charset="0"/>
                <a:cs typeface="Calibri" panose="020F0502020204030204" pitchFamily="34" charset="0"/>
                <a:hlinkClick r:id="rId7"/>
              </a:rPr>
              <a:t>/</a:t>
            </a:r>
            <a:endParaRPr lang="en-US" sz="2000" dirty="0" smtClean="0">
              <a:latin typeface="Calibri" panose="020F0502020204030204" pitchFamily="34" charset="0"/>
              <a:cs typeface="Calibri" panose="020F0502020204030204" pitchFamily="34" charset="0"/>
            </a:endParaRPr>
          </a:p>
          <a:p>
            <a:pPr marL="0" indent="0">
              <a:buNone/>
            </a:pPr>
            <a:endParaRPr lang="en-US" sz="2000" dirty="0" smtClean="0">
              <a:latin typeface="Calibri" panose="020F0502020204030204" pitchFamily="34" charset="0"/>
              <a:cs typeface="Calibri" panose="020F0502020204030204" pitchFamily="34" charset="0"/>
            </a:endParaRPr>
          </a:p>
          <a:p>
            <a:endParaRPr lang="en-US" dirty="0" smtClean="0"/>
          </a:p>
          <a:p>
            <a:endParaRPr lang="en-US" dirty="0"/>
          </a:p>
        </p:txBody>
      </p:sp>
    </p:spTree>
    <p:extLst>
      <p:ext uri="{BB962C8B-B14F-4D97-AF65-F5344CB8AC3E}">
        <p14:creationId xmlns:p14="http://schemas.microsoft.com/office/powerpoint/2010/main" val="4006146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4213"/>
            <a:ext cx="8596668" cy="529242"/>
          </a:xfrm>
        </p:spPr>
        <p:txBody>
          <a:bodyPr>
            <a:normAutofit fontScale="90000"/>
          </a:bodyPr>
          <a:lstStyle/>
          <a:p>
            <a:r>
              <a:rPr lang="en-US" b="1" dirty="0" smtClean="0">
                <a:latin typeface="Calibri" panose="020F0502020204030204" pitchFamily="34" charset="0"/>
              </a:rPr>
              <a:t>Agenda</a:t>
            </a:r>
            <a:endParaRPr lang="en-US" b="1" dirty="0">
              <a:latin typeface="Calibri" panose="020F0502020204030204" pitchFamily="34" charset="0"/>
            </a:endParaRPr>
          </a:p>
        </p:txBody>
      </p:sp>
      <p:sp>
        <p:nvSpPr>
          <p:cNvPr id="3" name="Content Placeholder 2"/>
          <p:cNvSpPr>
            <a:spLocks noGrp="1"/>
          </p:cNvSpPr>
          <p:nvPr>
            <p:ph idx="1"/>
          </p:nvPr>
        </p:nvSpPr>
        <p:spPr>
          <a:xfrm>
            <a:off x="677334" y="623455"/>
            <a:ext cx="8596668" cy="6143105"/>
          </a:xfrm>
        </p:spPr>
        <p:txBody>
          <a:bodyPr>
            <a:normAutofit/>
          </a:bodyPr>
          <a:lstStyle/>
          <a:p>
            <a:r>
              <a:rPr lang="en-US" sz="2400" dirty="0" smtClean="0">
                <a:solidFill>
                  <a:schemeClr val="tx1"/>
                </a:solidFill>
                <a:latin typeface="Calibri" panose="020F0502020204030204" pitchFamily="34" charset="0"/>
                <a:cs typeface="Calibri" panose="020F0502020204030204" pitchFamily="34" charset="0"/>
              </a:rPr>
              <a:t>Highlights 2021 Coding &amp; Billing</a:t>
            </a:r>
          </a:p>
          <a:p>
            <a:r>
              <a:rPr lang="en-US" sz="2400" dirty="0" smtClean="0">
                <a:solidFill>
                  <a:schemeClr val="tx1"/>
                </a:solidFill>
                <a:latin typeface="Calibri" panose="020F0502020204030204" pitchFamily="34" charset="0"/>
                <a:cs typeface="Calibri" panose="020F0502020204030204" pitchFamily="34" charset="0"/>
              </a:rPr>
              <a:t>Telehealth Past the Pandemic</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Review HIPAA Compliance</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Licensing Requirement Review</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Telehealth Service Expansion Medicare 2021-2022</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Massachusetts Payer Updates</a:t>
            </a:r>
          </a:p>
          <a:p>
            <a:r>
              <a:rPr lang="en-US" sz="2400" dirty="0" smtClean="0">
                <a:solidFill>
                  <a:schemeClr val="tx1"/>
                </a:solidFill>
                <a:latin typeface="Calibri" panose="020F0502020204030204" pitchFamily="34" charset="0"/>
                <a:cs typeface="Calibri" panose="020F0502020204030204" pitchFamily="34" charset="0"/>
              </a:rPr>
              <a:t>ICD-10 2022 Updates</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Effective October 1, 2021</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Potential Biannual Updates Beginning 2022</a:t>
            </a:r>
          </a:p>
          <a:p>
            <a:pPr lvl="1">
              <a:buFont typeface="Wingdings" panose="05000000000000000000" pitchFamily="2" charset="2"/>
              <a:buChar char="q"/>
            </a:pPr>
            <a:r>
              <a:rPr lang="en-US" sz="2000" dirty="0">
                <a:solidFill>
                  <a:schemeClr val="tx1"/>
                </a:solidFill>
                <a:latin typeface="Calibri" panose="020F0502020204030204" pitchFamily="34" charset="0"/>
                <a:cs typeface="Calibri" panose="020F0502020204030204" pitchFamily="34" charset="0"/>
              </a:rPr>
              <a:t>Social Determinants of Health (SDOH) </a:t>
            </a:r>
            <a:r>
              <a:rPr lang="en-US" sz="2000" dirty="0" smtClean="0">
                <a:solidFill>
                  <a:schemeClr val="tx1"/>
                </a:solidFill>
                <a:latin typeface="Calibri" panose="020F0502020204030204" pitchFamily="34" charset="0"/>
                <a:cs typeface="Calibri" panose="020F0502020204030204" pitchFamily="34" charset="0"/>
              </a:rPr>
              <a:t>Review</a:t>
            </a:r>
            <a:endParaRPr lang="en-US" sz="2200" dirty="0" smtClean="0">
              <a:solidFill>
                <a:schemeClr val="tx1"/>
              </a:solidFill>
              <a:latin typeface="Calibri" panose="020F0502020204030204" pitchFamily="34" charset="0"/>
              <a:cs typeface="Calibri" panose="020F0502020204030204" pitchFamily="34" charset="0"/>
            </a:endParaRPr>
          </a:p>
          <a:p>
            <a:r>
              <a:rPr lang="en-US" sz="2400" dirty="0" smtClean="0">
                <a:solidFill>
                  <a:schemeClr val="tx1"/>
                </a:solidFill>
                <a:latin typeface="Calibri" panose="020F0502020204030204" pitchFamily="34" charset="0"/>
                <a:cs typeface="Calibri" panose="020F0502020204030204" pitchFamily="34" charset="0"/>
              </a:rPr>
              <a:t>CPT 2022 Updates</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Effective January 1, 2022</a:t>
            </a:r>
          </a:p>
          <a:p>
            <a:r>
              <a:rPr lang="en-US" sz="2400" dirty="0" smtClean="0">
                <a:solidFill>
                  <a:schemeClr val="tx1"/>
                </a:solidFill>
                <a:latin typeface="Calibri" panose="020F0502020204030204" pitchFamily="34" charset="0"/>
                <a:cs typeface="Calibri" panose="020F0502020204030204" pitchFamily="34" charset="0"/>
              </a:rPr>
              <a:t>Resources</a:t>
            </a:r>
            <a:endParaRPr lang="en-US" sz="2400" dirty="0">
              <a:solidFill>
                <a:schemeClr val="tx1"/>
              </a:solidFill>
              <a:latin typeface="Calibri" panose="020F0502020204030204" pitchFamily="34" charset="0"/>
              <a:cs typeface="Calibri" panose="020F0502020204030204" pitchFamily="34" charset="0"/>
            </a:endParaRPr>
          </a:p>
          <a:p>
            <a:pPr marL="0" indent="0">
              <a:buNone/>
            </a:pPr>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683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2276"/>
            <a:ext cx="8596668" cy="604058"/>
          </a:xfrm>
        </p:spPr>
        <p:txBody>
          <a:bodyPr>
            <a:normAutofit fontScale="90000"/>
          </a:bodyPr>
          <a:lstStyle/>
          <a:p>
            <a:r>
              <a:rPr lang="en-US" b="1" dirty="0" smtClean="0">
                <a:latin typeface="Calibri" panose="020F0502020204030204" pitchFamily="34" charset="0"/>
              </a:rPr>
              <a:t>2021 Coding &amp; Billing Highlights</a:t>
            </a:r>
            <a:endParaRPr lang="en-US" b="1" dirty="0">
              <a:latin typeface="Calibri" panose="020F0502020204030204" pitchFamily="34" charset="0"/>
            </a:endParaRPr>
          </a:p>
        </p:txBody>
      </p:sp>
      <p:sp>
        <p:nvSpPr>
          <p:cNvPr id="3" name="Content Placeholder 2"/>
          <p:cNvSpPr>
            <a:spLocks noGrp="1"/>
          </p:cNvSpPr>
          <p:nvPr>
            <p:ph idx="1"/>
          </p:nvPr>
        </p:nvSpPr>
        <p:spPr>
          <a:xfrm>
            <a:off x="677333" y="806334"/>
            <a:ext cx="8854593" cy="5834611"/>
          </a:xfrm>
        </p:spPr>
        <p:txBody>
          <a:bodyPr>
            <a:normAutofit lnSpcReduction="10000"/>
          </a:bodyPr>
          <a:lstStyle/>
          <a:p>
            <a:r>
              <a:rPr lang="en-US" sz="2400" dirty="0" smtClean="0">
                <a:solidFill>
                  <a:schemeClr val="tx1"/>
                </a:solidFill>
                <a:latin typeface="Calibri" panose="020F0502020204030204" pitchFamily="34" charset="0"/>
                <a:cs typeface="Calibri" panose="020F0502020204030204" pitchFamily="34" charset="0"/>
              </a:rPr>
              <a:t>ICD-10 2021 Updates</a:t>
            </a:r>
          </a:p>
          <a:p>
            <a:pPr lvl="1">
              <a:buFont typeface="Wingdings" panose="05000000000000000000" pitchFamily="2" charset="2"/>
              <a:buChar char="q"/>
            </a:pPr>
            <a:r>
              <a:rPr lang="en-US" sz="2400" dirty="0" smtClean="0">
                <a:solidFill>
                  <a:schemeClr val="tx1"/>
                </a:solidFill>
                <a:latin typeface="Calibri" panose="020F0502020204030204" pitchFamily="34" charset="0"/>
                <a:cs typeface="Calibri" panose="020F0502020204030204" pitchFamily="34" charset="0"/>
              </a:rPr>
              <a:t>New Codes COVID 19</a:t>
            </a:r>
          </a:p>
          <a:p>
            <a:pPr lvl="1">
              <a:buFont typeface="Wingdings" panose="05000000000000000000" pitchFamily="2" charset="2"/>
              <a:buChar char="q"/>
            </a:pPr>
            <a:r>
              <a:rPr lang="en-US" sz="2400" dirty="0" smtClean="0">
                <a:solidFill>
                  <a:schemeClr val="tx1"/>
                </a:solidFill>
                <a:latin typeface="Calibri" panose="020F0502020204030204" pitchFamily="34" charset="0"/>
                <a:cs typeface="Calibri" panose="020F0502020204030204" pitchFamily="34" charset="0"/>
              </a:rPr>
              <a:t>New Chapter – Chapter 22</a:t>
            </a:r>
          </a:p>
          <a:p>
            <a:r>
              <a:rPr lang="en-US" sz="2400" dirty="0" smtClean="0">
                <a:solidFill>
                  <a:schemeClr val="tx1"/>
                </a:solidFill>
                <a:latin typeface="Calibri" panose="020F0502020204030204" pitchFamily="34" charset="0"/>
                <a:cs typeface="Calibri" panose="020F0502020204030204" pitchFamily="34" charset="0"/>
              </a:rPr>
              <a:t>Evaluation and Management Updates 2021 </a:t>
            </a:r>
          </a:p>
          <a:p>
            <a:pPr lvl="1">
              <a:buFont typeface="Wingdings" panose="05000000000000000000" pitchFamily="2" charset="2"/>
              <a:buChar char="q"/>
            </a:pPr>
            <a:r>
              <a:rPr lang="en-US" sz="2400" dirty="0" smtClean="0">
                <a:solidFill>
                  <a:schemeClr val="tx1"/>
                </a:solidFill>
                <a:latin typeface="Calibri" panose="020F0502020204030204" pitchFamily="34" charset="0"/>
                <a:cs typeface="Calibri" panose="020F0502020204030204" pitchFamily="34" charset="0"/>
              </a:rPr>
              <a:t>First Updates in 24 Years</a:t>
            </a:r>
          </a:p>
          <a:p>
            <a:r>
              <a:rPr lang="en-US" sz="2400" dirty="0" smtClean="0">
                <a:solidFill>
                  <a:schemeClr val="tx1"/>
                </a:solidFill>
                <a:latin typeface="Calibri" panose="020F0502020204030204" pitchFamily="34" charset="0"/>
                <a:cs typeface="Calibri" panose="020F0502020204030204" pitchFamily="34" charset="0"/>
              </a:rPr>
              <a:t>COVID 19 Pandemic Impacts</a:t>
            </a:r>
            <a:endParaRPr lang="en-US" sz="2400" dirty="0">
              <a:solidFill>
                <a:schemeClr val="tx1"/>
              </a:solidFill>
              <a:latin typeface="Calibri" panose="020F0502020204030204" pitchFamily="34" charset="0"/>
              <a:cs typeface="Calibri" panose="020F0502020204030204" pitchFamily="34" charset="0"/>
            </a:endParaRPr>
          </a:p>
          <a:p>
            <a:pPr lvl="1">
              <a:buFont typeface="Wingdings" panose="05000000000000000000" pitchFamily="2" charset="2"/>
              <a:buChar char="q"/>
            </a:pPr>
            <a:r>
              <a:rPr lang="en-US" sz="2400" dirty="0" smtClean="0">
                <a:solidFill>
                  <a:schemeClr val="tx1"/>
                </a:solidFill>
                <a:latin typeface="Calibri" panose="020F0502020204030204" pitchFamily="34" charset="0"/>
                <a:cs typeface="Calibri" panose="020F0502020204030204" pitchFamily="34" charset="0"/>
              </a:rPr>
              <a:t>National &amp; State Telehealth Expansion</a:t>
            </a:r>
          </a:p>
          <a:p>
            <a:pPr lvl="2">
              <a:buFont typeface="Wingdings" panose="05000000000000000000" pitchFamily="2" charset="2"/>
              <a:buChar char="v"/>
            </a:pPr>
            <a:r>
              <a:rPr lang="en-US" sz="2400" dirty="0" smtClean="0">
                <a:solidFill>
                  <a:schemeClr val="tx1"/>
                </a:solidFill>
                <a:latin typeface="Calibri" panose="020F0502020204030204" pitchFamily="34" charset="0"/>
                <a:cs typeface="Calibri" panose="020F0502020204030204" pitchFamily="34" charset="0"/>
              </a:rPr>
              <a:t>Patient Access To Healthcare</a:t>
            </a:r>
          </a:p>
          <a:p>
            <a:pPr lvl="2">
              <a:buFont typeface="Wingdings" panose="05000000000000000000" pitchFamily="2" charset="2"/>
              <a:buChar char="v"/>
            </a:pPr>
            <a:r>
              <a:rPr lang="en-US" sz="2400" dirty="0" smtClean="0">
                <a:solidFill>
                  <a:schemeClr val="tx1"/>
                </a:solidFill>
                <a:latin typeface="Calibri" panose="020F0502020204030204" pitchFamily="34" charset="0"/>
                <a:cs typeface="Calibri" panose="020F0502020204030204" pitchFamily="34" charset="0"/>
              </a:rPr>
              <a:t>Audio Only Telehealth Visits</a:t>
            </a:r>
          </a:p>
          <a:p>
            <a:pPr lvl="2">
              <a:buFont typeface="Wingdings" panose="05000000000000000000" pitchFamily="2" charset="2"/>
              <a:buChar char="v"/>
            </a:pPr>
            <a:r>
              <a:rPr lang="en-US" sz="2400" dirty="0" smtClean="0">
                <a:solidFill>
                  <a:schemeClr val="tx1"/>
                </a:solidFill>
                <a:latin typeface="Calibri" panose="020F0502020204030204" pitchFamily="34" charset="0"/>
                <a:cs typeface="Calibri" panose="020F0502020204030204" pitchFamily="34" charset="0"/>
              </a:rPr>
              <a:t>Reimbursement Changes</a:t>
            </a:r>
          </a:p>
          <a:p>
            <a:pPr lvl="1">
              <a:buFont typeface="Wingdings" panose="05000000000000000000" pitchFamily="2" charset="2"/>
              <a:buChar char="q"/>
            </a:pPr>
            <a:r>
              <a:rPr lang="en-US" sz="2400" dirty="0" smtClean="0">
                <a:solidFill>
                  <a:schemeClr val="tx1"/>
                </a:solidFill>
                <a:latin typeface="Calibri" panose="020F0502020204030204" pitchFamily="34" charset="0"/>
                <a:cs typeface="Calibri" panose="020F0502020204030204" pitchFamily="34" charset="0"/>
              </a:rPr>
              <a:t>Coding and Billing Rules and Regulations Changes</a:t>
            </a:r>
          </a:p>
          <a:p>
            <a:pPr lvl="1">
              <a:buFont typeface="Wingdings" panose="05000000000000000000" pitchFamily="2" charset="2"/>
              <a:buChar char="q"/>
            </a:pPr>
            <a:r>
              <a:rPr lang="en-US" sz="2400" dirty="0" smtClean="0">
                <a:solidFill>
                  <a:schemeClr val="tx1"/>
                </a:solidFill>
                <a:latin typeface="Calibri" panose="020F0502020204030204" pitchFamily="34" charset="0"/>
                <a:cs typeface="Calibri" panose="020F0502020204030204" pitchFamily="34" charset="0"/>
              </a:rPr>
              <a:t>Risk Adjustment Coding Capture 2020</a:t>
            </a:r>
          </a:p>
          <a:p>
            <a:pPr lvl="1">
              <a:buFont typeface="Wingdings" panose="05000000000000000000" pitchFamily="2" charset="2"/>
              <a:buChar char="q"/>
            </a:pPr>
            <a:endParaRPr lang="en-US" dirty="0" smtClean="0"/>
          </a:p>
          <a:p>
            <a:pPr marL="457200" lvl="1" indent="0">
              <a:buNone/>
            </a:pPr>
            <a:endParaRPr lang="en-US" dirty="0" smtClean="0"/>
          </a:p>
          <a:p>
            <a:pPr lvl="1">
              <a:buFont typeface="Wingdings" panose="05000000000000000000" pitchFamily="2" charset="2"/>
              <a:buChar char="q"/>
            </a:pPr>
            <a:endParaRPr lang="en-US" dirty="0"/>
          </a:p>
          <a:p>
            <a:pPr>
              <a:buFont typeface="Wingdings" panose="05000000000000000000" pitchFamily="2" charset="2"/>
              <a:buChar char="q"/>
            </a:pPr>
            <a:endParaRPr lang="en-US" dirty="0" smtClean="0"/>
          </a:p>
          <a:p>
            <a:endParaRPr lang="en-US" dirty="0"/>
          </a:p>
        </p:txBody>
      </p:sp>
    </p:spTree>
    <p:extLst>
      <p:ext uri="{BB962C8B-B14F-4D97-AF65-F5344CB8AC3E}">
        <p14:creationId xmlns:p14="http://schemas.microsoft.com/office/powerpoint/2010/main" val="391750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39339" y="1080655"/>
            <a:ext cx="3973484" cy="565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77334" y="94213"/>
            <a:ext cx="8596668" cy="529242"/>
          </a:xfrm>
        </p:spPr>
        <p:txBody>
          <a:bodyPr>
            <a:normAutofit fontScale="90000"/>
          </a:bodyPr>
          <a:lstStyle/>
          <a:p>
            <a:r>
              <a:rPr lang="en-US" b="1" dirty="0" smtClean="0">
                <a:latin typeface="Calibri" panose="020F0502020204030204" pitchFamily="34" charset="0"/>
              </a:rPr>
              <a:t>Agenda</a:t>
            </a:r>
            <a:endParaRPr lang="en-US" b="1" dirty="0">
              <a:latin typeface="Calibri" panose="020F0502020204030204" pitchFamily="34" charset="0"/>
            </a:endParaRPr>
          </a:p>
        </p:txBody>
      </p:sp>
      <p:sp>
        <p:nvSpPr>
          <p:cNvPr id="3" name="Content Placeholder 2"/>
          <p:cNvSpPr>
            <a:spLocks noGrp="1"/>
          </p:cNvSpPr>
          <p:nvPr>
            <p:ph idx="1"/>
          </p:nvPr>
        </p:nvSpPr>
        <p:spPr>
          <a:xfrm>
            <a:off x="677334" y="623455"/>
            <a:ext cx="8596668" cy="6143105"/>
          </a:xfrm>
        </p:spPr>
        <p:txBody>
          <a:bodyPr>
            <a:normAutofit/>
          </a:bodyPr>
          <a:lstStyle/>
          <a:p>
            <a:r>
              <a:rPr lang="en-US" sz="2400" dirty="0" smtClean="0">
                <a:solidFill>
                  <a:schemeClr val="tx1"/>
                </a:solidFill>
                <a:latin typeface="Calibri" panose="020F0502020204030204" pitchFamily="34" charset="0"/>
                <a:cs typeface="Calibri" panose="020F0502020204030204" pitchFamily="34" charset="0"/>
              </a:rPr>
              <a:t>Recap 2021 Updates</a:t>
            </a:r>
          </a:p>
          <a:p>
            <a:r>
              <a:rPr lang="en-US" sz="2400" dirty="0" smtClean="0">
                <a:solidFill>
                  <a:schemeClr val="tx1"/>
                </a:solidFill>
                <a:latin typeface="Calibri" panose="020F0502020204030204" pitchFamily="34" charset="0"/>
                <a:cs typeface="Calibri" panose="020F0502020204030204" pitchFamily="34" charset="0"/>
              </a:rPr>
              <a:t>Telehealth Past the Pandemic</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Review HIPAA Compliance</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Licensing Requirement Review</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Telehealth Service Expansion Medicare 2021-2022</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Massachusetts Payer Updates</a:t>
            </a:r>
          </a:p>
          <a:p>
            <a:r>
              <a:rPr lang="en-US" sz="2400" dirty="0" smtClean="0">
                <a:solidFill>
                  <a:schemeClr val="tx1"/>
                </a:solidFill>
                <a:latin typeface="Calibri" panose="020F0502020204030204" pitchFamily="34" charset="0"/>
                <a:cs typeface="Calibri" panose="020F0502020204030204" pitchFamily="34" charset="0"/>
              </a:rPr>
              <a:t>ICD-10 2022 Updates</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Effective October 1, 2021</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Potential Biannual Updates Beginning 2022</a:t>
            </a:r>
          </a:p>
          <a:p>
            <a:pPr lvl="1">
              <a:buFont typeface="Wingdings" panose="05000000000000000000" pitchFamily="2" charset="2"/>
              <a:buChar char="q"/>
            </a:pPr>
            <a:r>
              <a:rPr lang="en-US" sz="2000" dirty="0">
                <a:solidFill>
                  <a:schemeClr val="tx1"/>
                </a:solidFill>
                <a:latin typeface="Calibri" panose="020F0502020204030204" pitchFamily="34" charset="0"/>
                <a:cs typeface="Calibri" panose="020F0502020204030204" pitchFamily="34" charset="0"/>
              </a:rPr>
              <a:t>Social Determinants of Health (SDOH) </a:t>
            </a:r>
            <a:r>
              <a:rPr lang="en-US" sz="2000" dirty="0" smtClean="0">
                <a:solidFill>
                  <a:schemeClr val="tx1"/>
                </a:solidFill>
                <a:latin typeface="Calibri" panose="020F0502020204030204" pitchFamily="34" charset="0"/>
                <a:cs typeface="Calibri" panose="020F0502020204030204" pitchFamily="34" charset="0"/>
              </a:rPr>
              <a:t>Review</a:t>
            </a:r>
            <a:endParaRPr lang="en-US" sz="2200" dirty="0" smtClean="0">
              <a:solidFill>
                <a:schemeClr val="tx1"/>
              </a:solidFill>
              <a:latin typeface="Calibri" panose="020F0502020204030204" pitchFamily="34" charset="0"/>
              <a:cs typeface="Calibri" panose="020F0502020204030204" pitchFamily="34" charset="0"/>
            </a:endParaRPr>
          </a:p>
          <a:p>
            <a:r>
              <a:rPr lang="en-US" sz="2400" dirty="0" smtClean="0">
                <a:solidFill>
                  <a:schemeClr val="tx1"/>
                </a:solidFill>
                <a:latin typeface="Calibri" panose="020F0502020204030204" pitchFamily="34" charset="0"/>
                <a:cs typeface="Calibri" panose="020F0502020204030204" pitchFamily="34" charset="0"/>
              </a:rPr>
              <a:t>CPT 2022 Updates</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Effective January 1, 2022</a:t>
            </a:r>
          </a:p>
          <a:p>
            <a:r>
              <a:rPr lang="en-US" sz="2400" dirty="0" smtClean="0">
                <a:solidFill>
                  <a:schemeClr val="tx1"/>
                </a:solidFill>
                <a:latin typeface="Calibri" panose="020F0502020204030204" pitchFamily="34" charset="0"/>
                <a:cs typeface="Calibri" panose="020F0502020204030204" pitchFamily="34" charset="0"/>
              </a:rPr>
              <a:t>Resources</a:t>
            </a:r>
            <a:endParaRPr lang="en-US" sz="2400" dirty="0">
              <a:solidFill>
                <a:schemeClr val="tx1"/>
              </a:solidFill>
              <a:latin typeface="Calibri" panose="020F0502020204030204" pitchFamily="34" charset="0"/>
              <a:cs typeface="Calibri" panose="020F0502020204030204" pitchFamily="34" charset="0"/>
            </a:endParaRPr>
          </a:p>
          <a:p>
            <a:pPr marL="0" indent="0">
              <a:buNone/>
            </a:pPr>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2221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8778"/>
            <a:ext cx="8596668" cy="637309"/>
          </a:xfrm>
        </p:spPr>
        <p:txBody>
          <a:bodyPr>
            <a:normAutofit fontScale="90000"/>
          </a:bodyPr>
          <a:lstStyle/>
          <a:p>
            <a:r>
              <a:rPr lang="en-US" b="1" dirty="0" smtClean="0">
                <a:latin typeface="Calibri" panose="020F0502020204030204" pitchFamily="34" charset="0"/>
              </a:rPr>
              <a:t>Telehealth Past the Pandemic</a:t>
            </a:r>
            <a:endParaRPr lang="en-US" dirty="0"/>
          </a:p>
        </p:txBody>
      </p:sp>
      <p:sp>
        <p:nvSpPr>
          <p:cNvPr id="3" name="Content Placeholder 2"/>
          <p:cNvSpPr>
            <a:spLocks noGrp="1"/>
          </p:cNvSpPr>
          <p:nvPr>
            <p:ph idx="1"/>
          </p:nvPr>
        </p:nvSpPr>
        <p:spPr>
          <a:xfrm>
            <a:off x="677333" y="1005840"/>
            <a:ext cx="9103975" cy="5441141"/>
          </a:xfrm>
        </p:spPr>
        <p:txBody>
          <a:bodyPr>
            <a:normAutofit lnSpcReduction="10000"/>
          </a:bodyPr>
          <a:lstStyle/>
          <a:p>
            <a:r>
              <a:rPr lang="en-US" sz="2400" dirty="0">
                <a:solidFill>
                  <a:schemeClr val="tx1"/>
                </a:solidFill>
                <a:latin typeface="Calibri" panose="020F0502020204030204" pitchFamily="34" charset="0"/>
                <a:cs typeface="Calibri" panose="020F0502020204030204" pitchFamily="34" charset="0"/>
              </a:rPr>
              <a:t>Are the telehealth professionals licensed in the state where patient located? </a:t>
            </a:r>
            <a:r>
              <a:rPr lang="en-US" sz="2400" dirty="0" smtClean="0">
                <a:solidFill>
                  <a:schemeClr val="tx1"/>
                </a:solidFill>
                <a:latin typeface="Calibri" panose="020F0502020204030204" pitchFamily="34" charset="0"/>
                <a:cs typeface="Calibri" panose="020F0502020204030204" pitchFamily="34" charset="0"/>
              </a:rPr>
              <a:t> </a:t>
            </a:r>
            <a:r>
              <a:rPr lang="en-US" sz="2400" dirty="0">
                <a:solidFill>
                  <a:schemeClr val="tx1"/>
                </a:solidFill>
                <a:latin typeface="Calibri" panose="020F0502020204030204" pitchFamily="34" charset="0"/>
                <a:cs typeface="Calibri" panose="020F0502020204030204" pitchFamily="34" charset="0"/>
              </a:rPr>
              <a:t>Are there practice standards for patient examinations and remote prescribing? </a:t>
            </a:r>
            <a:endParaRPr lang="en-US" sz="2400" dirty="0" smtClean="0">
              <a:solidFill>
                <a:schemeClr val="tx1"/>
              </a:solidFill>
              <a:latin typeface="Calibri" panose="020F0502020204030204" pitchFamily="34" charset="0"/>
              <a:cs typeface="Calibri" panose="020F0502020204030204" pitchFamily="34" charset="0"/>
            </a:endParaRPr>
          </a:p>
          <a:p>
            <a:r>
              <a:rPr lang="en-US" sz="2400" dirty="0" smtClean="0">
                <a:solidFill>
                  <a:schemeClr val="tx1"/>
                </a:solidFill>
                <a:latin typeface="Calibri" panose="020F0502020204030204" pitchFamily="34" charset="0"/>
                <a:cs typeface="Calibri" panose="020F0502020204030204" pitchFamily="34" charset="0"/>
              </a:rPr>
              <a:t>Are </a:t>
            </a:r>
            <a:r>
              <a:rPr lang="en-US" sz="2400" dirty="0">
                <a:solidFill>
                  <a:schemeClr val="tx1"/>
                </a:solidFill>
                <a:latin typeface="Calibri" panose="020F0502020204030204" pitchFamily="34" charset="0"/>
                <a:cs typeface="Calibri" panose="020F0502020204030204" pitchFamily="34" charset="0"/>
              </a:rPr>
              <a:t>professionals documenting and maintaining patient records of the encounters? </a:t>
            </a:r>
          </a:p>
          <a:p>
            <a:r>
              <a:rPr lang="en-US" sz="2400" dirty="0" smtClean="0">
                <a:solidFill>
                  <a:schemeClr val="tx1"/>
                </a:solidFill>
                <a:latin typeface="Calibri" panose="020F0502020204030204" pitchFamily="34" charset="0"/>
                <a:cs typeface="Calibri" panose="020F0502020204030204" pitchFamily="34" charset="0"/>
              </a:rPr>
              <a:t>Does </a:t>
            </a:r>
            <a:r>
              <a:rPr lang="en-US" sz="2400" dirty="0">
                <a:solidFill>
                  <a:schemeClr val="tx1"/>
                </a:solidFill>
                <a:latin typeface="Calibri" panose="020F0502020204030204" pitchFamily="34" charset="0"/>
                <a:cs typeface="Calibri" panose="020F0502020204030204" pitchFamily="34" charset="0"/>
              </a:rPr>
              <a:t>insurance policy cover telehealth services? </a:t>
            </a:r>
          </a:p>
          <a:p>
            <a:r>
              <a:rPr lang="en-US" sz="2400" dirty="0" smtClean="0">
                <a:solidFill>
                  <a:schemeClr val="tx1"/>
                </a:solidFill>
                <a:latin typeface="Calibri" panose="020F0502020204030204" pitchFamily="34" charset="0"/>
                <a:cs typeface="Calibri" panose="020F0502020204030204" pitchFamily="34" charset="0"/>
              </a:rPr>
              <a:t>Is </a:t>
            </a:r>
            <a:r>
              <a:rPr lang="en-US" sz="2400" dirty="0">
                <a:solidFill>
                  <a:schemeClr val="tx1"/>
                </a:solidFill>
                <a:latin typeface="Calibri" panose="020F0502020204030204" pitchFamily="34" charset="0"/>
                <a:cs typeface="Calibri" panose="020F0502020204030204" pitchFamily="34" charset="0"/>
              </a:rPr>
              <a:t>insurance carrier licensed in every state where services are provided (patient located</a:t>
            </a:r>
            <a:r>
              <a:rPr lang="en-US" sz="2400" dirty="0" smtClean="0">
                <a:solidFill>
                  <a:schemeClr val="tx1"/>
                </a:solidFill>
                <a:latin typeface="Calibri" panose="020F0502020204030204" pitchFamily="34" charset="0"/>
                <a:cs typeface="Calibri" panose="020F0502020204030204" pitchFamily="34" charset="0"/>
              </a:rPr>
              <a:t>)?</a:t>
            </a:r>
          </a:p>
          <a:p>
            <a:pPr lvl="1">
              <a:buFont typeface="Wingdings" panose="05000000000000000000" pitchFamily="2" charset="2"/>
              <a:buChar char="q"/>
            </a:pPr>
            <a:r>
              <a:rPr lang="en-US" sz="2200" dirty="0">
                <a:solidFill>
                  <a:schemeClr val="tx1"/>
                </a:solidFill>
                <a:latin typeface="Calibri" panose="020F0502020204030204" pitchFamily="34" charset="0"/>
                <a:cs typeface="Calibri" panose="020F0502020204030204" pitchFamily="34" charset="0"/>
              </a:rPr>
              <a:t>https://www.fsmb.org/siteassets/advocacy/pdf/states-waiving-licensure-requirements-for-telehealth-in-response-to-covid-19.pdf</a:t>
            </a:r>
            <a:endParaRPr lang="en-US" sz="2200" dirty="0" smtClean="0">
              <a:solidFill>
                <a:schemeClr val="tx1"/>
              </a:solidFill>
              <a:latin typeface="Calibri" panose="020F0502020204030204" pitchFamily="34" charset="0"/>
              <a:cs typeface="Calibri" panose="020F0502020204030204" pitchFamily="34" charset="0"/>
            </a:endParaRPr>
          </a:p>
          <a:p>
            <a:r>
              <a:rPr lang="en-US" sz="2400" dirty="0">
                <a:solidFill>
                  <a:schemeClr val="tx1"/>
                </a:solidFill>
                <a:latin typeface="Calibri" panose="020F0502020204030204" pitchFamily="34" charset="0"/>
                <a:cs typeface="Calibri" panose="020F0502020204030204" pitchFamily="34" charset="0"/>
              </a:rPr>
              <a:t>Does the informed consent form account for services provided via telehealth? </a:t>
            </a:r>
            <a:endParaRPr lang="en-US" sz="2400" dirty="0" smtClean="0">
              <a:solidFill>
                <a:schemeClr val="tx1"/>
              </a:solidFill>
              <a:latin typeface="Calibri" panose="020F0502020204030204" pitchFamily="34" charset="0"/>
              <a:cs typeface="Calibri" panose="020F0502020204030204" pitchFamily="34" charset="0"/>
            </a:endParaRPr>
          </a:p>
          <a:p>
            <a:r>
              <a:rPr lang="en-US" sz="2400" dirty="0" smtClean="0">
                <a:solidFill>
                  <a:schemeClr val="tx1"/>
                </a:solidFill>
                <a:latin typeface="Calibri" panose="020F0502020204030204" pitchFamily="34" charset="0"/>
                <a:cs typeface="Calibri" panose="020F0502020204030204" pitchFamily="34" charset="0"/>
              </a:rPr>
              <a:t>Does </a:t>
            </a:r>
            <a:r>
              <a:rPr lang="en-US" sz="2400" dirty="0">
                <a:solidFill>
                  <a:schemeClr val="tx1"/>
                </a:solidFill>
                <a:latin typeface="Calibri" panose="020F0502020204030204" pitchFamily="34" charset="0"/>
                <a:cs typeface="Calibri" panose="020F0502020204030204" pitchFamily="34" charset="0"/>
              </a:rPr>
              <a:t>is recognize patient freedom of choice</a:t>
            </a:r>
            <a:r>
              <a:rPr lang="en-US" sz="2400" dirty="0" smtClean="0">
                <a:solidFill>
                  <a:schemeClr val="tx1"/>
                </a:solidFill>
                <a:latin typeface="Calibri" panose="020F0502020204030204" pitchFamily="34" charset="0"/>
                <a:cs typeface="Calibri" panose="020F0502020204030204" pitchFamily="34" charset="0"/>
              </a:rPr>
              <a:t>?</a:t>
            </a:r>
          </a:p>
          <a:p>
            <a:pPr marL="0" indent="0">
              <a:buNone/>
            </a:pPr>
            <a:endParaRPr lang="en-US"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04246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8778"/>
            <a:ext cx="8596668" cy="637309"/>
          </a:xfrm>
        </p:spPr>
        <p:txBody>
          <a:bodyPr>
            <a:normAutofit fontScale="90000"/>
          </a:bodyPr>
          <a:lstStyle/>
          <a:p>
            <a:r>
              <a:rPr lang="en-US" b="1" dirty="0" smtClean="0">
                <a:latin typeface="Calibri" panose="020F0502020204030204" pitchFamily="34" charset="0"/>
              </a:rPr>
              <a:t>Telehealth Past the Pandemic (continued)</a:t>
            </a:r>
            <a:endParaRPr lang="en-US" dirty="0"/>
          </a:p>
        </p:txBody>
      </p:sp>
      <p:sp>
        <p:nvSpPr>
          <p:cNvPr id="3" name="Content Placeholder 2"/>
          <p:cNvSpPr>
            <a:spLocks noGrp="1"/>
          </p:cNvSpPr>
          <p:nvPr>
            <p:ph idx="1"/>
          </p:nvPr>
        </p:nvSpPr>
        <p:spPr>
          <a:xfrm>
            <a:off x="406401" y="906087"/>
            <a:ext cx="10649526" cy="5817986"/>
          </a:xfrm>
        </p:spPr>
        <p:txBody>
          <a:bodyPr>
            <a:noAutofit/>
          </a:bodyPr>
          <a:lstStyle/>
          <a:p>
            <a:r>
              <a:rPr lang="en-US" sz="2800" dirty="0" smtClean="0">
                <a:solidFill>
                  <a:schemeClr val="tx1"/>
                </a:solidFill>
                <a:latin typeface="Calibri" panose="020F0502020204030204" pitchFamily="34" charset="0"/>
                <a:cs typeface="Calibri" panose="020F0502020204030204" pitchFamily="34" charset="0"/>
              </a:rPr>
              <a:t>“If </a:t>
            </a:r>
            <a:r>
              <a:rPr lang="en-US" sz="2800" dirty="0">
                <a:solidFill>
                  <a:schemeClr val="tx1"/>
                </a:solidFill>
                <a:latin typeface="Calibri" panose="020F0502020204030204" pitchFamily="34" charset="0"/>
                <a:cs typeface="Calibri" panose="020F0502020204030204" pitchFamily="34" charset="0"/>
              </a:rPr>
              <a:t>you didn't document it, it's the same as if you didn't do it." Anyone who enters anything into a patient encounter must make sure the </a:t>
            </a:r>
            <a:r>
              <a:rPr lang="en-US" sz="2800" dirty="0" smtClean="0">
                <a:solidFill>
                  <a:schemeClr val="tx1"/>
                </a:solidFill>
                <a:latin typeface="Calibri" panose="020F0502020204030204" pitchFamily="34" charset="0"/>
                <a:cs typeface="Calibri" panose="020F0502020204030204" pitchFamily="34" charset="0"/>
              </a:rPr>
              <a:t>documentation is detailed, accurate </a:t>
            </a:r>
            <a:r>
              <a:rPr lang="en-US" sz="2800" dirty="0">
                <a:solidFill>
                  <a:schemeClr val="tx1"/>
                </a:solidFill>
                <a:latin typeface="Calibri" panose="020F0502020204030204" pitchFamily="34" charset="0"/>
                <a:cs typeface="Calibri" panose="020F0502020204030204" pitchFamily="34" charset="0"/>
              </a:rPr>
              <a:t>and thorough. Telehealth is no exception; complete and accurate documentation for the patient condition is a requirement for good patient care and to ensure proper reimbursement for services provided</a:t>
            </a:r>
            <a:r>
              <a:rPr lang="en-US" sz="2800" dirty="0" smtClean="0">
                <a:solidFill>
                  <a:schemeClr val="tx1"/>
                </a:solidFill>
                <a:latin typeface="Calibri" panose="020F0502020204030204" pitchFamily="34" charset="0"/>
                <a:cs typeface="Calibri" panose="020F0502020204030204" pitchFamily="34" charset="0"/>
              </a:rPr>
              <a:t>.</a:t>
            </a:r>
          </a:p>
          <a:p>
            <a:r>
              <a:rPr lang="en-US" sz="2800" dirty="0" smtClean="0">
                <a:solidFill>
                  <a:schemeClr val="tx1"/>
                </a:solidFill>
                <a:latin typeface="Calibri" panose="020F0502020204030204" pitchFamily="34" charset="0"/>
                <a:cs typeface="Calibri" panose="020F0502020204030204" pitchFamily="34" charset="0"/>
              </a:rPr>
              <a:t>Audio Only Codes</a:t>
            </a:r>
          </a:p>
          <a:p>
            <a:pPr marL="400050" lvl="1" indent="0">
              <a:buNone/>
            </a:pPr>
            <a:r>
              <a:rPr lang="en-US" sz="2800" dirty="0" smtClean="0">
                <a:solidFill>
                  <a:schemeClr val="tx1"/>
                </a:solidFill>
                <a:latin typeface="Calibri" panose="020F0502020204030204" pitchFamily="34" charset="0"/>
                <a:cs typeface="Calibri" panose="020F0502020204030204" pitchFamily="34" charset="0"/>
              </a:rPr>
              <a:t>Codes</a:t>
            </a:r>
            <a:r>
              <a:rPr lang="en-US" sz="2800" dirty="0">
                <a:solidFill>
                  <a:schemeClr val="tx1"/>
                </a:solidFill>
                <a:latin typeface="Calibri" panose="020F0502020204030204" pitchFamily="34" charset="0"/>
                <a:cs typeface="Calibri" panose="020F0502020204030204" pitchFamily="34" charset="0"/>
              </a:rPr>
              <a:t>: 99441, 99442, 99443 - non face-to-face telephone only (Audio Only)</a:t>
            </a:r>
          </a:p>
          <a:p>
            <a:pPr lvl="1">
              <a:buFont typeface="Wingdings" panose="05000000000000000000" pitchFamily="2" charset="2"/>
              <a:buChar char="q"/>
            </a:pPr>
            <a:r>
              <a:rPr lang="en-US" sz="2800" dirty="0">
                <a:solidFill>
                  <a:schemeClr val="tx1"/>
                </a:solidFill>
                <a:latin typeface="Calibri" panose="020F0502020204030204" pitchFamily="34" charset="0"/>
                <a:cs typeface="Calibri" panose="020F0502020204030204" pitchFamily="34" charset="0"/>
              </a:rPr>
              <a:t>99441: 5-10 minutes of discussion  </a:t>
            </a:r>
          </a:p>
          <a:p>
            <a:pPr lvl="1">
              <a:buFont typeface="Wingdings" panose="05000000000000000000" pitchFamily="2" charset="2"/>
              <a:buChar char="q"/>
            </a:pPr>
            <a:r>
              <a:rPr lang="en-US" sz="2800" dirty="0">
                <a:solidFill>
                  <a:schemeClr val="tx1"/>
                </a:solidFill>
                <a:latin typeface="Calibri" panose="020F0502020204030204" pitchFamily="34" charset="0"/>
                <a:cs typeface="Calibri" panose="020F0502020204030204" pitchFamily="34" charset="0"/>
              </a:rPr>
              <a:t>99442: 11-20 minutes of discussion </a:t>
            </a:r>
          </a:p>
          <a:p>
            <a:pPr lvl="1">
              <a:buFont typeface="Wingdings" panose="05000000000000000000" pitchFamily="2" charset="2"/>
              <a:buChar char="q"/>
            </a:pPr>
            <a:r>
              <a:rPr lang="en-US" sz="2800" dirty="0">
                <a:solidFill>
                  <a:schemeClr val="tx1"/>
                </a:solidFill>
                <a:latin typeface="Calibri" panose="020F0502020204030204" pitchFamily="34" charset="0"/>
                <a:cs typeface="Calibri" panose="020F0502020204030204" pitchFamily="34" charset="0"/>
              </a:rPr>
              <a:t>99443: 21-30 minutes of discussion </a:t>
            </a:r>
          </a:p>
          <a:p>
            <a:endParaRPr lang="en-US" sz="1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80274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8778"/>
            <a:ext cx="8596668" cy="637309"/>
          </a:xfrm>
        </p:spPr>
        <p:txBody>
          <a:bodyPr>
            <a:normAutofit fontScale="90000"/>
          </a:bodyPr>
          <a:lstStyle/>
          <a:p>
            <a:r>
              <a:rPr lang="en-US" b="1" dirty="0" smtClean="0">
                <a:latin typeface="Calibri" panose="020F0502020204030204" pitchFamily="34" charset="0"/>
              </a:rPr>
              <a:t>Telehealth Past the Pandemic (continued)</a:t>
            </a:r>
            <a:endParaRPr lang="en-US" dirty="0"/>
          </a:p>
        </p:txBody>
      </p:sp>
      <p:sp>
        <p:nvSpPr>
          <p:cNvPr id="3" name="Content Placeholder 2"/>
          <p:cNvSpPr>
            <a:spLocks noGrp="1"/>
          </p:cNvSpPr>
          <p:nvPr>
            <p:ph idx="1"/>
          </p:nvPr>
        </p:nvSpPr>
        <p:spPr>
          <a:xfrm>
            <a:off x="677333" y="840510"/>
            <a:ext cx="10951249" cy="6017490"/>
          </a:xfrm>
        </p:spPr>
        <p:txBody>
          <a:bodyPr>
            <a:normAutofit fontScale="92500" lnSpcReduction="20000"/>
          </a:bodyPr>
          <a:lstStyle/>
          <a:p>
            <a:r>
              <a:rPr lang="en-US" dirty="0" smtClean="0">
                <a:solidFill>
                  <a:schemeClr val="tx1"/>
                </a:solidFill>
                <a:latin typeface="Calibri" panose="020F0502020204030204" pitchFamily="34" charset="0"/>
                <a:cs typeface="Calibri" panose="020F0502020204030204" pitchFamily="34" charset="0"/>
              </a:rPr>
              <a:t>Four Main Categories:</a:t>
            </a:r>
            <a:endParaRPr lang="en-US" dirty="0">
              <a:solidFill>
                <a:schemeClr val="tx1"/>
              </a:solidFill>
              <a:latin typeface="Calibri" panose="020F0502020204030204" pitchFamily="34" charset="0"/>
              <a:cs typeface="Calibri" panose="020F0502020204030204" pitchFamily="34" charset="0"/>
            </a:endParaRPr>
          </a:p>
          <a:p>
            <a:r>
              <a:rPr lang="en-US" b="1" dirty="0">
                <a:solidFill>
                  <a:schemeClr val="tx1"/>
                </a:solidFill>
                <a:latin typeface="Calibri" panose="020F0502020204030204" pitchFamily="34" charset="0"/>
                <a:cs typeface="Calibri" panose="020F0502020204030204" pitchFamily="34" charset="0"/>
              </a:rPr>
              <a:t>1. HIPAA </a:t>
            </a:r>
            <a:r>
              <a:rPr lang="en-US" b="1" dirty="0" smtClean="0">
                <a:solidFill>
                  <a:schemeClr val="tx1"/>
                </a:solidFill>
                <a:latin typeface="Calibri" panose="020F0502020204030204" pitchFamily="34" charset="0"/>
                <a:cs typeface="Calibri" panose="020F0502020204030204" pitchFamily="34" charset="0"/>
              </a:rPr>
              <a:t>flexibility:</a:t>
            </a:r>
            <a:r>
              <a:rPr lang="en-US" u="sng" baseline="30000" dirty="0" smtClean="0">
                <a:solidFill>
                  <a:schemeClr val="tx1"/>
                </a:solidFill>
                <a:latin typeface="Calibri" panose="020F0502020204030204" pitchFamily="34" charset="0"/>
                <a:cs typeface="Calibri" panose="020F0502020204030204" pitchFamily="34" charset="0"/>
              </a:rPr>
              <a:t> </a:t>
            </a:r>
            <a:r>
              <a:rPr lang="en-US" dirty="0" smtClean="0">
                <a:solidFill>
                  <a:schemeClr val="tx1"/>
                </a:solidFill>
                <a:latin typeface="Calibri" panose="020F0502020204030204" pitchFamily="34" charset="0"/>
                <a:cs typeface="Calibri" panose="020F0502020204030204" pitchFamily="34" charset="0"/>
              </a:rPr>
              <a:t>This </a:t>
            </a:r>
            <a:r>
              <a:rPr lang="en-US" dirty="0">
                <a:solidFill>
                  <a:schemeClr val="tx1"/>
                </a:solidFill>
                <a:latin typeface="Calibri" panose="020F0502020204030204" pitchFamily="34" charset="0"/>
                <a:cs typeface="Calibri" panose="020F0502020204030204" pitchFamily="34" charset="0"/>
              </a:rPr>
              <a:t>change allows physicians and other health care providers to use any “non-public facing” (i.e., theoretically accessible only to those invited) video conferencing technology, even if it does not meet the usual HIPAA privacy, security, and breach notification rules. This has allowed patients and clinicians to connect for telehealth visits via common applications like FaceTime and Facebook Messenger Video.</a:t>
            </a:r>
          </a:p>
          <a:p>
            <a:r>
              <a:rPr lang="en-US" b="1" dirty="0">
                <a:solidFill>
                  <a:schemeClr val="tx1"/>
                </a:solidFill>
                <a:latin typeface="Calibri" panose="020F0502020204030204" pitchFamily="34" charset="0"/>
                <a:cs typeface="Calibri" panose="020F0502020204030204" pitchFamily="34" charset="0"/>
              </a:rPr>
              <a:t>2. Medicare and Medicaid policies:</a:t>
            </a:r>
            <a:r>
              <a:rPr lang="en-US" dirty="0">
                <a:solidFill>
                  <a:schemeClr val="tx1"/>
                </a:solidFill>
                <a:latin typeface="Calibri" panose="020F0502020204030204" pitchFamily="34" charset="0"/>
                <a:cs typeface="Calibri" panose="020F0502020204030204" pitchFamily="34" charset="0"/>
              </a:rPr>
              <a:t> The Centers for Medicare &amp; Medicaid Services has instituted several changes that directly affect reimbursement for telehealth, including the following:</a:t>
            </a:r>
          </a:p>
          <a:p>
            <a:pPr lvl="1">
              <a:buFont typeface="Wingdings" panose="05000000000000000000" pitchFamily="2" charset="2"/>
              <a:buChar char="q"/>
            </a:pPr>
            <a:r>
              <a:rPr lang="en-US" dirty="0">
                <a:solidFill>
                  <a:schemeClr val="tx1"/>
                </a:solidFill>
                <a:latin typeface="Calibri" panose="020F0502020204030204" pitchFamily="34" charset="0"/>
                <a:cs typeface="Calibri" panose="020F0502020204030204" pitchFamily="34" charset="0"/>
              </a:rPr>
              <a:t>Recognizing a patient's home as an originating site,</a:t>
            </a:r>
          </a:p>
          <a:p>
            <a:pPr lvl="1">
              <a:buFont typeface="Wingdings" panose="05000000000000000000" pitchFamily="2" charset="2"/>
              <a:buChar char="q"/>
            </a:pPr>
            <a:r>
              <a:rPr lang="en-US" dirty="0">
                <a:solidFill>
                  <a:schemeClr val="tx1"/>
                </a:solidFill>
                <a:latin typeface="Calibri" panose="020F0502020204030204" pitchFamily="34" charset="0"/>
                <a:cs typeface="Calibri" panose="020F0502020204030204" pitchFamily="34" charset="0"/>
              </a:rPr>
              <a:t>Expanding eligibility to all Medicare recipients, not just those who live in rural areas,</a:t>
            </a:r>
          </a:p>
          <a:p>
            <a:pPr lvl="1">
              <a:buFont typeface="Wingdings" panose="05000000000000000000" pitchFamily="2" charset="2"/>
              <a:buChar char="q"/>
            </a:pPr>
            <a:r>
              <a:rPr lang="en-US" dirty="0">
                <a:solidFill>
                  <a:schemeClr val="tx1"/>
                </a:solidFill>
                <a:latin typeface="Calibri" panose="020F0502020204030204" pitchFamily="34" charset="0"/>
                <a:cs typeface="Calibri" panose="020F0502020204030204" pitchFamily="34" charset="0"/>
              </a:rPr>
              <a:t>Allowing telehealth visits for new patients, in addition to established patients,</a:t>
            </a:r>
          </a:p>
          <a:p>
            <a:pPr lvl="1">
              <a:buFont typeface="Wingdings" panose="05000000000000000000" pitchFamily="2" charset="2"/>
              <a:buChar char="q"/>
            </a:pPr>
            <a:r>
              <a:rPr lang="en-US" dirty="0">
                <a:solidFill>
                  <a:schemeClr val="tx1"/>
                </a:solidFill>
                <a:latin typeface="Calibri" panose="020F0502020204030204" pitchFamily="34" charset="0"/>
                <a:cs typeface="Calibri" panose="020F0502020204030204" pitchFamily="34" charset="0"/>
              </a:rPr>
              <a:t>Expanding recognized provider types, such as physical therapists,</a:t>
            </a:r>
          </a:p>
          <a:p>
            <a:pPr lvl="1">
              <a:buFont typeface="Wingdings" panose="05000000000000000000" pitchFamily="2" charset="2"/>
              <a:buChar char="q"/>
            </a:pPr>
            <a:r>
              <a:rPr lang="en-US" dirty="0">
                <a:solidFill>
                  <a:schemeClr val="tx1"/>
                </a:solidFill>
                <a:latin typeface="Calibri" panose="020F0502020204030204" pitchFamily="34" charset="0"/>
                <a:cs typeface="Calibri" panose="020F0502020204030204" pitchFamily="34" charset="0"/>
              </a:rPr>
              <a:t>Recognizing Federally Qualified Health Centers (FQHCs) and Rural Health Centers (RHCs) as the distant (provider) site in a telehealth encounter,</a:t>
            </a:r>
          </a:p>
          <a:p>
            <a:pPr lvl="1">
              <a:buFont typeface="Wingdings" panose="05000000000000000000" pitchFamily="2" charset="2"/>
              <a:buChar char="q"/>
            </a:pPr>
            <a:r>
              <a:rPr lang="en-US" dirty="0">
                <a:solidFill>
                  <a:schemeClr val="tx1"/>
                </a:solidFill>
                <a:latin typeface="Calibri" panose="020F0502020204030204" pitchFamily="34" charset="0"/>
                <a:cs typeface="Calibri" panose="020F0502020204030204" pitchFamily="34" charset="0"/>
              </a:rPr>
              <a:t>Allowing audio-only telehealth.</a:t>
            </a:r>
          </a:p>
          <a:p>
            <a:pPr lvl="1">
              <a:buFont typeface="Wingdings" panose="05000000000000000000" pitchFamily="2" charset="2"/>
              <a:buChar char="q"/>
            </a:pPr>
            <a:r>
              <a:rPr lang="en-US" dirty="0">
                <a:solidFill>
                  <a:schemeClr val="tx1"/>
                </a:solidFill>
                <a:latin typeface="Calibri" panose="020F0502020204030204" pitchFamily="34" charset="0"/>
                <a:cs typeface="Calibri" panose="020F0502020204030204" pitchFamily="34" charset="0"/>
              </a:rPr>
              <a:t>State-by-state Medicaid policies have also changed extensively, with a similar focus on expanding provider types and originating sites</a:t>
            </a:r>
            <a:r>
              <a:rPr lang="en-US" dirty="0" smtClean="0">
                <a:solidFill>
                  <a:schemeClr val="tx1"/>
                </a:solidFill>
                <a:latin typeface="Calibri" panose="020F0502020204030204" pitchFamily="34" charset="0"/>
                <a:cs typeface="Calibri" panose="020F0502020204030204" pitchFamily="34" charset="0"/>
              </a:rPr>
              <a:t>.</a:t>
            </a:r>
            <a:endParaRPr lang="en-US" dirty="0">
              <a:solidFill>
                <a:schemeClr val="tx1"/>
              </a:solidFill>
              <a:latin typeface="Calibri" panose="020F0502020204030204" pitchFamily="34" charset="0"/>
              <a:cs typeface="Calibri" panose="020F0502020204030204" pitchFamily="34" charset="0"/>
            </a:endParaRPr>
          </a:p>
          <a:p>
            <a:r>
              <a:rPr lang="en-US" b="1" dirty="0">
                <a:solidFill>
                  <a:schemeClr val="tx1"/>
                </a:solidFill>
                <a:latin typeface="Calibri" panose="020F0502020204030204" pitchFamily="34" charset="0"/>
                <a:cs typeface="Calibri" panose="020F0502020204030204" pitchFamily="34" charset="0"/>
              </a:rPr>
              <a:t>3. Licensure requirements:</a:t>
            </a:r>
            <a:r>
              <a:rPr lang="en-US" dirty="0">
                <a:solidFill>
                  <a:schemeClr val="tx1"/>
                </a:solidFill>
                <a:latin typeface="Calibri" panose="020F0502020204030204" pitchFamily="34" charset="0"/>
                <a:cs typeface="Calibri" panose="020F0502020204030204" pitchFamily="34" charset="0"/>
              </a:rPr>
              <a:t> Multiple states have allowed temporary licenses to physicians licensed in other states to increase access to care via telehealth during the pandemic. Additionally, for licensed physicians providing specific COVID-19 countermeasures, licensure requirements have been waived.</a:t>
            </a:r>
          </a:p>
          <a:p>
            <a:r>
              <a:rPr lang="en-US" b="1" dirty="0">
                <a:solidFill>
                  <a:schemeClr val="tx1"/>
                </a:solidFill>
                <a:latin typeface="Calibri" panose="020F0502020204030204" pitchFamily="34" charset="0"/>
                <a:cs typeface="Calibri" panose="020F0502020204030204" pitchFamily="34" charset="0"/>
              </a:rPr>
              <a:t>4. Prescribing controlled substances:</a:t>
            </a:r>
            <a:r>
              <a:rPr lang="en-US" dirty="0">
                <a:solidFill>
                  <a:schemeClr val="tx1"/>
                </a:solidFill>
                <a:latin typeface="Calibri" panose="020F0502020204030204" pitchFamily="34" charset="0"/>
                <a:cs typeface="Calibri" panose="020F0502020204030204" pitchFamily="34" charset="0"/>
              </a:rPr>
              <a:t> Prescribers are now allowed to prescribe controlled substances to patients regardless of location, and qualified prescribers can initiate buprenorphine treatment for opiate use disorder via both audio-only or audiovisual telehealth visits.</a:t>
            </a:r>
          </a:p>
          <a:p>
            <a:endParaRPr lang="en-US" dirty="0"/>
          </a:p>
        </p:txBody>
      </p:sp>
    </p:spTree>
    <p:extLst>
      <p:ext uri="{BB962C8B-B14F-4D97-AF65-F5344CB8AC3E}">
        <p14:creationId xmlns:p14="http://schemas.microsoft.com/office/powerpoint/2010/main" val="561735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8778"/>
            <a:ext cx="8596668" cy="637309"/>
          </a:xfrm>
        </p:spPr>
        <p:txBody>
          <a:bodyPr>
            <a:normAutofit fontScale="90000"/>
          </a:bodyPr>
          <a:lstStyle/>
          <a:p>
            <a:r>
              <a:rPr lang="en-US" b="1" dirty="0" smtClean="0">
                <a:latin typeface="Calibri" panose="020F0502020204030204" pitchFamily="34" charset="0"/>
              </a:rPr>
              <a:t>Telehealth Past the Pandemic (continued)</a:t>
            </a:r>
            <a:endParaRPr lang="en-US" dirty="0"/>
          </a:p>
        </p:txBody>
      </p:sp>
      <p:pic>
        <p:nvPicPr>
          <p:cNvPr id="4" name="Picture 3"/>
          <p:cNvPicPr>
            <a:picLocks noChangeAspect="1"/>
          </p:cNvPicPr>
          <p:nvPr/>
        </p:nvPicPr>
        <p:blipFill>
          <a:blip r:embed="rId2"/>
          <a:stretch>
            <a:fillRect/>
          </a:stretch>
        </p:blipFill>
        <p:spPr>
          <a:xfrm>
            <a:off x="1388535" y="906087"/>
            <a:ext cx="7967902" cy="5380463"/>
          </a:xfrm>
          <a:prstGeom prst="rect">
            <a:avLst/>
          </a:prstGeom>
        </p:spPr>
      </p:pic>
    </p:spTree>
    <p:extLst>
      <p:ext uri="{BB962C8B-B14F-4D97-AF65-F5344CB8AC3E}">
        <p14:creationId xmlns:p14="http://schemas.microsoft.com/office/powerpoint/2010/main" val="2644222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005840" y="3453938"/>
            <a:ext cx="2859578" cy="4821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77334" y="94213"/>
            <a:ext cx="8596668" cy="529242"/>
          </a:xfrm>
        </p:spPr>
        <p:txBody>
          <a:bodyPr>
            <a:normAutofit fontScale="90000"/>
          </a:bodyPr>
          <a:lstStyle/>
          <a:p>
            <a:r>
              <a:rPr lang="en-US" b="1" dirty="0" smtClean="0">
                <a:latin typeface="Calibri" panose="020F0502020204030204" pitchFamily="34" charset="0"/>
              </a:rPr>
              <a:t>Agenda</a:t>
            </a:r>
            <a:endParaRPr lang="en-US" b="1" dirty="0">
              <a:latin typeface="Calibri" panose="020F0502020204030204" pitchFamily="34" charset="0"/>
            </a:endParaRPr>
          </a:p>
        </p:txBody>
      </p:sp>
      <p:sp>
        <p:nvSpPr>
          <p:cNvPr id="3" name="Content Placeholder 2"/>
          <p:cNvSpPr>
            <a:spLocks noGrp="1"/>
          </p:cNvSpPr>
          <p:nvPr>
            <p:ph idx="1"/>
          </p:nvPr>
        </p:nvSpPr>
        <p:spPr>
          <a:xfrm>
            <a:off x="677334" y="623455"/>
            <a:ext cx="8596668" cy="6143105"/>
          </a:xfrm>
        </p:spPr>
        <p:txBody>
          <a:bodyPr>
            <a:normAutofit/>
          </a:bodyPr>
          <a:lstStyle/>
          <a:p>
            <a:r>
              <a:rPr lang="en-US" sz="2400" dirty="0" smtClean="0">
                <a:solidFill>
                  <a:schemeClr val="tx1"/>
                </a:solidFill>
                <a:latin typeface="Calibri" panose="020F0502020204030204" pitchFamily="34" charset="0"/>
                <a:cs typeface="Calibri" panose="020F0502020204030204" pitchFamily="34" charset="0"/>
              </a:rPr>
              <a:t>Recap 2021 Updates</a:t>
            </a:r>
          </a:p>
          <a:p>
            <a:r>
              <a:rPr lang="en-US" sz="2400" dirty="0" smtClean="0">
                <a:solidFill>
                  <a:schemeClr val="tx1"/>
                </a:solidFill>
                <a:latin typeface="Calibri" panose="020F0502020204030204" pitchFamily="34" charset="0"/>
                <a:cs typeface="Calibri" panose="020F0502020204030204" pitchFamily="34" charset="0"/>
              </a:rPr>
              <a:t>Telehealth Past the Pandemic</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Review HIPAA Compliance</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Licensing Requirement Review</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Telehealth Service Expansion Medicare 2021-2022</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Massachusetts Payer Updates</a:t>
            </a:r>
          </a:p>
          <a:p>
            <a:r>
              <a:rPr lang="en-US" sz="2400" dirty="0" smtClean="0">
                <a:solidFill>
                  <a:schemeClr val="tx1"/>
                </a:solidFill>
                <a:latin typeface="Calibri" panose="020F0502020204030204" pitchFamily="34" charset="0"/>
                <a:cs typeface="Calibri" panose="020F0502020204030204" pitchFamily="34" charset="0"/>
              </a:rPr>
              <a:t>ICD-10 2022 Updates</a:t>
            </a:r>
          </a:p>
          <a:p>
            <a:pPr lvl="1">
              <a:buFont typeface="Wingdings" panose="05000000000000000000" pitchFamily="2" charset="2"/>
              <a:buChar char="q"/>
            </a:pPr>
            <a:r>
              <a:rPr lang="en-US" sz="2000" dirty="0" smtClean="0">
                <a:solidFill>
                  <a:schemeClr val="tx1"/>
                </a:solidFill>
                <a:latin typeface="Calibri" panose="020F0502020204030204" pitchFamily="34" charset="0"/>
                <a:cs typeface="Calibri" panose="020F0502020204030204" pitchFamily="34" charset="0"/>
              </a:rPr>
              <a:t>Effective October 1, 2021</a:t>
            </a:r>
          </a:p>
          <a:p>
            <a:pPr lvl="1">
              <a:buFont typeface="Wingdings" panose="05000000000000000000" pitchFamily="2" charset="2"/>
              <a:buChar char="q"/>
            </a:pPr>
            <a:r>
              <a:rPr lang="en-US" sz="2000" dirty="0" smtClean="0">
                <a:solidFill>
                  <a:schemeClr val="tx1"/>
                </a:solidFill>
                <a:latin typeface="Calibri" panose="020F0502020204030204" pitchFamily="34" charset="0"/>
                <a:cs typeface="Calibri" panose="020F0502020204030204" pitchFamily="34" charset="0"/>
              </a:rPr>
              <a:t>Potential Biannual Updates Beginning 2022</a:t>
            </a:r>
          </a:p>
          <a:p>
            <a:pPr lvl="1">
              <a:buFont typeface="Wingdings" panose="05000000000000000000" pitchFamily="2" charset="2"/>
              <a:buChar char="q"/>
            </a:pPr>
            <a:r>
              <a:rPr lang="en-US" sz="2000" dirty="0">
                <a:solidFill>
                  <a:schemeClr val="tx1"/>
                </a:solidFill>
                <a:latin typeface="Calibri" panose="020F0502020204030204" pitchFamily="34" charset="0"/>
                <a:cs typeface="Calibri" panose="020F0502020204030204" pitchFamily="34" charset="0"/>
              </a:rPr>
              <a:t>Social Determinants of Health (SDOH) </a:t>
            </a:r>
            <a:r>
              <a:rPr lang="en-US" sz="2000" dirty="0" smtClean="0">
                <a:solidFill>
                  <a:schemeClr val="tx1"/>
                </a:solidFill>
                <a:latin typeface="Calibri" panose="020F0502020204030204" pitchFamily="34" charset="0"/>
                <a:cs typeface="Calibri" panose="020F0502020204030204" pitchFamily="34" charset="0"/>
              </a:rPr>
              <a:t>Review</a:t>
            </a:r>
          </a:p>
          <a:p>
            <a:r>
              <a:rPr lang="en-US" sz="2400" dirty="0" smtClean="0">
                <a:solidFill>
                  <a:schemeClr val="tx1"/>
                </a:solidFill>
                <a:latin typeface="Calibri" panose="020F0502020204030204" pitchFamily="34" charset="0"/>
                <a:cs typeface="Calibri" panose="020F0502020204030204" pitchFamily="34" charset="0"/>
              </a:rPr>
              <a:t>CPT 2022 Updates</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Effective January 1, 2022</a:t>
            </a:r>
          </a:p>
          <a:p>
            <a:r>
              <a:rPr lang="en-US" sz="2400" dirty="0" smtClean="0">
                <a:solidFill>
                  <a:schemeClr val="tx1"/>
                </a:solidFill>
                <a:latin typeface="Calibri" panose="020F0502020204030204" pitchFamily="34" charset="0"/>
                <a:cs typeface="Calibri" panose="020F0502020204030204" pitchFamily="34" charset="0"/>
              </a:rPr>
              <a:t>Resources</a:t>
            </a:r>
            <a:endParaRPr lang="en-US" sz="2400" dirty="0">
              <a:solidFill>
                <a:schemeClr val="tx1"/>
              </a:solidFill>
              <a:latin typeface="Calibri" panose="020F0502020204030204" pitchFamily="34" charset="0"/>
              <a:cs typeface="Calibri" panose="020F0502020204030204" pitchFamily="34" charset="0"/>
            </a:endParaRPr>
          </a:p>
          <a:p>
            <a:pPr marL="0" indent="0">
              <a:buNone/>
            </a:pPr>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26011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16170</TotalTime>
  <Words>1674</Words>
  <Application>Microsoft Office PowerPoint</Application>
  <PresentationFormat>Widescreen</PresentationFormat>
  <Paragraphs>164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Trebuchet MS</vt:lpstr>
      <vt:lpstr>Wingdings</vt:lpstr>
      <vt:lpstr>Wingdings 3</vt:lpstr>
      <vt:lpstr>Facet</vt:lpstr>
      <vt:lpstr>Sneak Peek at Coding and Billing 2022</vt:lpstr>
      <vt:lpstr>Agenda</vt:lpstr>
      <vt:lpstr>2021 Coding &amp; Billing Highlights</vt:lpstr>
      <vt:lpstr>Agenda</vt:lpstr>
      <vt:lpstr>Telehealth Past the Pandemic</vt:lpstr>
      <vt:lpstr>Telehealth Past the Pandemic (continued)</vt:lpstr>
      <vt:lpstr>Telehealth Past the Pandemic (continued)</vt:lpstr>
      <vt:lpstr>Telehealth Past the Pandemic (continued)</vt:lpstr>
      <vt:lpstr>Agenda</vt:lpstr>
      <vt:lpstr>ICD-10 2022 Updates</vt:lpstr>
      <vt:lpstr>Social Determinants of Health (SDOH) Overview</vt:lpstr>
      <vt:lpstr>SDOH Overview (continued)</vt:lpstr>
      <vt:lpstr>Agenda</vt:lpstr>
      <vt:lpstr>CPT 2022 Updates</vt:lpstr>
      <vt:lpstr>CPT 2022 Updates (continued)</vt:lpstr>
      <vt:lpstr>Resources</vt:lpstr>
    </vt:vector>
  </TitlesOfParts>
  <Company>Lahey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Wellness Visits  Billing and Coding Review</dc:title>
  <dc:creator>Bromley, Shawn Maria</dc:creator>
  <cp:lastModifiedBy>Doyon, Margaret M</cp:lastModifiedBy>
  <cp:revision>65</cp:revision>
  <dcterms:created xsi:type="dcterms:W3CDTF">2021-03-01T00:15:49Z</dcterms:created>
  <dcterms:modified xsi:type="dcterms:W3CDTF">2021-07-13T17:02:51Z</dcterms:modified>
</cp:coreProperties>
</file>