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handoutMasterIdLst>
    <p:handoutMasterId r:id="rId23"/>
  </p:handoutMasterIdLst>
  <p:sldIdLst>
    <p:sldId id="256" r:id="rId2"/>
    <p:sldId id="257" r:id="rId3"/>
    <p:sldId id="283" r:id="rId4"/>
    <p:sldId id="284" r:id="rId5"/>
    <p:sldId id="285" r:id="rId6"/>
    <p:sldId id="286" r:id="rId7"/>
    <p:sldId id="287" r:id="rId8"/>
    <p:sldId id="288" r:id="rId9"/>
    <p:sldId id="296" r:id="rId10"/>
    <p:sldId id="289" r:id="rId11"/>
    <p:sldId id="291" r:id="rId12"/>
    <p:sldId id="292" r:id="rId13"/>
    <p:sldId id="277" r:id="rId14"/>
    <p:sldId id="278" r:id="rId15"/>
    <p:sldId id="295" r:id="rId16"/>
    <p:sldId id="279" r:id="rId17"/>
    <p:sldId id="298" r:id="rId18"/>
    <p:sldId id="299" r:id="rId19"/>
    <p:sldId id="300" r:id="rId20"/>
    <p:sldId id="301" r:id="rId21"/>
    <p:sldId id="270"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3979" autoAdjust="0"/>
  </p:normalViewPr>
  <p:slideViewPr>
    <p:cSldViewPr snapToGrid="0">
      <p:cViewPr varScale="1">
        <p:scale>
          <a:sx n="115" d="100"/>
          <a:sy n="115" d="100"/>
        </p:scale>
        <p:origin x="31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D0644C-7B47-4AAB-80A1-28A08C690B14}" type="datetimeFigureOut">
              <a:rPr lang="en-US" smtClean="0"/>
              <a:t>11/1/2021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84553B-3896-4945-8A04-03591461063A}" type="slidenum">
              <a:rPr lang="en-US" smtClean="0"/>
              <a:t>‹#›</a:t>
            </a:fld>
            <a:endParaRPr lang="en-US"/>
          </a:p>
        </p:txBody>
      </p:sp>
    </p:spTree>
    <p:extLst>
      <p:ext uri="{BB962C8B-B14F-4D97-AF65-F5344CB8AC3E}">
        <p14:creationId xmlns:p14="http://schemas.microsoft.com/office/powerpoint/2010/main" val="339384004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EF49C46-6012-4286-B224-E31363315BE7}"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543FB-EAC3-497F-8C5B-F986A6B26808}" type="slidenum">
              <a:rPr lang="en-US" smtClean="0"/>
              <a:t>‹#›</a:t>
            </a:fld>
            <a:endParaRPr lang="en-US"/>
          </a:p>
        </p:txBody>
      </p:sp>
    </p:spTree>
    <p:extLst>
      <p:ext uri="{BB962C8B-B14F-4D97-AF65-F5344CB8AC3E}">
        <p14:creationId xmlns:p14="http://schemas.microsoft.com/office/powerpoint/2010/main" val="2397944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EF49C46-6012-4286-B224-E31363315BE7}"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543FB-EAC3-497F-8C5B-F986A6B26808}" type="slidenum">
              <a:rPr lang="en-US" smtClean="0"/>
              <a:t>‹#›</a:t>
            </a:fld>
            <a:endParaRPr lang="en-US"/>
          </a:p>
        </p:txBody>
      </p:sp>
    </p:spTree>
    <p:extLst>
      <p:ext uri="{BB962C8B-B14F-4D97-AF65-F5344CB8AC3E}">
        <p14:creationId xmlns:p14="http://schemas.microsoft.com/office/powerpoint/2010/main" val="3597313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EF49C46-6012-4286-B224-E31363315BE7}"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543FB-EAC3-497F-8C5B-F986A6B2680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6063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EF49C46-6012-4286-B224-E31363315BE7}"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543FB-EAC3-497F-8C5B-F986A6B26808}" type="slidenum">
              <a:rPr lang="en-US" smtClean="0"/>
              <a:t>‹#›</a:t>
            </a:fld>
            <a:endParaRPr lang="en-US"/>
          </a:p>
        </p:txBody>
      </p:sp>
    </p:spTree>
    <p:extLst>
      <p:ext uri="{BB962C8B-B14F-4D97-AF65-F5344CB8AC3E}">
        <p14:creationId xmlns:p14="http://schemas.microsoft.com/office/powerpoint/2010/main" val="24463753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EF49C46-6012-4286-B224-E31363315BE7}"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543FB-EAC3-497F-8C5B-F986A6B2680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615154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EF49C46-6012-4286-B224-E31363315BE7}"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543FB-EAC3-497F-8C5B-F986A6B26808}" type="slidenum">
              <a:rPr lang="en-US" smtClean="0"/>
              <a:t>‹#›</a:t>
            </a:fld>
            <a:endParaRPr lang="en-US"/>
          </a:p>
        </p:txBody>
      </p:sp>
    </p:spTree>
    <p:extLst>
      <p:ext uri="{BB962C8B-B14F-4D97-AF65-F5344CB8AC3E}">
        <p14:creationId xmlns:p14="http://schemas.microsoft.com/office/powerpoint/2010/main" val="3829926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F49C46-6012-4286-B224-E31363315BE7}"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543FB-EAC3-497F-8C5B-F986A6B26808}" type="slidenum">
              <a:rPr lang="en-US" smtClean="0"/>
              <a:t>‹#›</a:t>
            </a:fld>
            <a:endParaRPr lang="en-US"/>
          </a:p>
        </p:txBody>
      </p:sp>
    </p:spTree>
    <p:extLst>
      <p:ext uri="{BB962C8B-B14F-4D97-AF65-F5344CB8AC3E}">
        <p14:creationId xmlns:p14="http://schemas.microsoft.com/office/powerpoint/2010/main" val="3301634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F49C46-6012-4286-B224-E31363315BE7}"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543FB-EAC3-497F-8C5B-F986A6B26808}" type="slidenum">
              <a:rPr lang="en-US" smtClean="0"/>
              <a:t>‹#›</a:t>
            </a:fld>
            <a:endParaRPr lang="en-US"/>
          </a:p>
        </p:txBody>
      </p:sp>
    </p:spTree>
    <p:extLst>
      <p:ext uri="{BB962C8B-B14F-4D97-AF65-F5344CB8AC3E}">
        <p14:creationId xmlns:p14="http://schemas.microsoft.com/office/powerpoint/2010/main" val="1390631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F49C46-6012-4286-B224-E31363315BE7}"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543FB-EAC3-497F-8C5B-F986A6B26808}" type="slidenum">
              <a:rPr lang="en-US" smtClean="0"/>
              <a:t>‹#›</a:t>
            </a:fld>
            <a:endParaRPr lang="en-US"/>
          </a:p>
        </p:txBody>
      </p:sp>
    </p:spTree>
    <p:extLst>
      <p:ext uri="{BB962C8B-B14F-4D97-AF65-F5344CB8AC3E}">
        <p14:creationId xmlns:p14="http://schemas.microsoft.com/office/powerpoint/2010/main" val="2150424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EF49C46-6012-4286-B224-E31363315BE7}"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543FB-EAC3-497F-8C5B-F986A6B26808}" type="slidenum">
              <a:rPr lang="en-US" smtClean="0"/>
              <a:t>‹#›</a:t>
            </a:fld>
            <a:endParaRPr lang="en-US"/>
          </a:p>
        </p:txBody>
      </p:sp>
    </p:spTree>
    <p:extLst>
      <p:ext uri="{BB962C8B-B14F-4D97-AF65-F5344CB8AC3E}">
        <p14:creationId xmlns:p14="http://schemas.microsoft.com/office/powerpoint/2010/main" val="1337836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EF49C46-6012-4286-B224-E31363315BE7}"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E543FB-EAC3-497F-8C5B-F986A6B26808}" type="slidenum">
              <a:rPr lang="en-US" smtClean="0"/>
              <a:t>‹#›</a:t>
            </a:fld>
            <a:endParaRPr lang="en-US"/>
          </a:p>
        </p:txBody>
      </p:sp>
    </p:spTree>
    <p:extLst>
      <p:ext uri="{BB962C8B-B14F-4D97-AF65-F5344CB8AC3E}">
        <p14:creationId xmlns:p14="http://schemas.microsoft.com/office/powerpoint/2010/main" val="3934344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EF49C46-6012-4286-B224-E31363315BE7}" type="datetimeFigureOut">
              <a:rPr lang="en-US" smtClean="0"/>
              <a:t>11/1/2021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E543FB-EAC3-497F-8C5B-F986A6B26808}" type="slidenum">
              <a:rPr lang="en-US" smtClean="0"/>
              <a:t>‹#›</a:t>
            </a:fld>
            <a:endParaRPr lang="en-US"/>
          </a:p>
        </p:txBody>
      </p:sp>
    </p:spTree>
    <p:extLst>
      <p:ext uri="{BB962C8B-B14F-4D97-AF65-F5344CB8AC3E}">
        <p14:creationId xmlns:p14="http://schemas.microsoft.com/office/powerpoint/2010/main" val="140816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EF49C46-6012-4286-B224-E31363315BE7}" type="datetimeFigureOut">
              <a:rPr lang="en-US" smtClean="0"/>
              <a:t>11/1/2021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E543FB-EAC3-497F-8C5B-F986A6B26808}" type="slidenum">
              <a:rPr lang="en-US" smtClean="0"/>
              <a:t>‹#›</a:t>
            </a:fld>
            <a:endParaRPr lang="en-US"/>
          </a:p>
        </p:txBody>
      </p:sp>
    </p:spTree>
    <p:extLst>
      <p:ext uri="{BB962C8B-B14F-4D97-AF65-F5344CB8AC3E}">
        <p14:creationId xmlns:p14="http://schemas.microsoft.com/office/powerpoint/2010/main" val="3738515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F49C46-6012-4286-B224-E31363315BE7}" type="datetimeFigureOut">
              <a:rPr lang="en-US" smtClean="0"/>
              <a:t>11/1/2021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E543FB-EAC3-497F-8C5B-F986A6B26808}" type="slidenum">
              <a:rPr lang="en-US" smtClean="0"/>
              <a:t>‹#›</a:t>
            </a:fld>
            <a:endParaRPr lang="en-US"/>
          </a:p>
        </p:txBody>
      </p:sp>
    </p:spTree>
    <p:extLst>
      <p:ext uri="{BB962C8B-B14F-4D97-AF65-F5344CB8AC3E}">
        <p14:creationId xmlns:p14="http://schemas.microsoft.com/office/powerpoint/2010/main" val="2813932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EF49C46-6012-4286-B224-E31363315BE7}"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E543FB-EAC3-497F-8C5B-F986A6B26808}" type="slidenum">
              <a:rPr lang="en-US" smtClean="0"/>
              <a:t>‹#›</a:t>
            </a:fld>
            <a:endParaRPr lang="en-US"/>
          </a:p>
        </p:txBody>
      </p:sp>
    </p:spTree>
    <p:extLst>
      <p:ext uri="{BB962C8B-B14F-4D97-AF65-F5344CB8AC3E}">
        <p14:creationId xmlns:p14="http://schemas.microsoft.com/office/powerpoint/2010/main" val="3324980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E543FB-EAC3-497F-8C5B-F986A6B26808}" type="slidenum">
              <a:rPr lang="en-US" smtClean="0"/>
              <a:t>‹#›</a:t>
            </a:fld>
            <a:endParaRPr lang="en-US"/>
          </a:p>
        </p:txBody>
      </p:sp>
      <p:sp>
        <p:nvSpPr>
          <p:cNvPr id="5" name="Date Placeholder 4"/>
          <p:cNvSpPr>
            <a:spLocks noGrp="1"/>
          </p:cNvSpPr>
          <p:nvPr>
            <p:ph type="dt" sz="half" idx="10"/>
          </p:nvPr>
        </p:nvSpPr>
        <p:spPr/>
        <p:txBody>
          <a:bodyPr/>
          <a:lstStyle/>
          <a:p>
            <a:fld id="{6EF49C46-6012-4286-B224-E31363315BE7}" type="datetimeFigureOut">
              <a:rPr lang="en-US" smtClean="0"/>
              <a:t>11/1/2021</a:t>
            </a:fld>
            <a:endParaRPr lang="en-US"/>
          </a:p>
        </p:txBody>
      </p:sp>
    </p:spTree>
    <p:extLst>
      <p:ext uri="{BB962C8B-B14F-4D97-AF65-F5344CB8AC3E}">
        <p14:creationId xmlns:p14="http://schemas.microsoft.com/office/powerpoint/2010/main" val="3055881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EF49C46-6012-4286-B224-E31363315BE7}" type="datetimeFigureOut">
              <a:rPr lang="en-US" smtClean="0"/>
              <a:t>11/1/2021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BE543FB-EAC3-497F-8C5B-F986A6B26808}" type="slidenum">
              <a:rPr lang="en-US" smtClean="0"/>
              <a:t>‹#›</a:t>
            </a:fld>
            <a:endParaRPr lang="en-US"/>
          </a:p>
        </p:txBody>
      </p:sp>
    </p:spTree>
    <p:extLst>
      <p:ext uri="{BB962C8B-B14F-4D97-AF65-F5344CB8AC3E}">
        <p14:creationId xmlns:p14="http://schemas.microsoft.com/office/powerpoint/2010/main" val="194169256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cms.gov/files/document/fy-2022-icd-10-cm-coding-guidelines.pdf" TargetMode="External"/><Relationship Id="rId7" Type="http://schemas.openxmlformats.org/officeDocument/2006/relationships/hyperlink" Target="https://yes-himconsulting.com/everything-you-need-to-know-about-the-hcc-risk-adjustment-models/" TargetMode="External"/><Relationship Id="rId2" Type="http://schemas.openxmlformats.org/officeDocument/2006/relationships/hyperlink" Target="mailto:shawn.m.bromley@lahey.org" TargetMode="External"/><Relationship Id="rId1" Type="http://schemas.openxmlformats.org/officeDocument/2006/relationships/slideLayout" Target="../slideLayouts/slideLayout2.xml"/><Relationship Id="rId6" Type="http://schemas.openxmlformats.org/officeDocument/2006/relationships/hyperlink" Target="https://rtwelter.com/blog/2021/05/06/2022-icd10cm-updates-are-just-around-the-corner/" TargetMode="External"/><Relationship Id="rId5" Type="http://schemas.openxmlformats.org/officeDocument/2006/relationships/hyperlink" Target="https://www.icd10monitor.com/exploring-icd-10-cm-s-chapter-19-injury-poisoning-certain-other-consequences-of-external-causes" TargetMode="External"/><Relationship Id="rId4" Type="http://schemas.openxmlformats.org/officeDocument/2006/relationships/hyperlink" Target="https://www.cms.gov/fy-2022-ipps-final-rule-home-page#Re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6384" y="1237672"/>
            <a:ext cx="8397834" cy="2673236"/>
          </a:xfrm>
        </p:spPr>
        <p:txBody>
          <a:bodyPr/>
          <a:lstStyle/>
          <a:p>
            <a:pPr algn="l"/>
            <a:r>
              <a:rPr lang="en-US" b="1" dirty="0" smtClean="0">
                <a:latin typeface="Calibri" panose="020F0502020204030204" pitchFamily="34" charset="0"/>
              </a:rPr>
              <a:t>Overview of 2022 ICD-10 CM and CPT Updates </a:t>
            </a:r>
            <a:br>
              <a:rPr lang="en-US" b="1" dirty="0" smtClean="0">
                <a:latin typeface="Calibri" panose="020F0502020204030204" pitchFamily="34" charset="0"/>
              </a:rPr>
            </a:br>
            <a:endParaRPr lang="en-US" b="1" dirty="0">
              <a:latin typeface="Calibri" panose="020F0502020204030204" pitchFamily="34" charset="0"/>
            </a:endParaRPr>
          </a:p>
        </p:txBody>
      </p:sp>
      <p:sp>
        <p:nvSpPr>
          <p:cNvPr id="3" name="Subtitle 2"/>
          <p:cNvSpPr>
            <a:spLocks noGrp="1"/>
          </p:cNvSpPr>
          <p:nvPr>
            <p:ph type="subTitle" idx="1"/>
          </p:nvPr>
        </p:nvSpPr>
        <p:spPr>
          <a:xfrm>
            <a:off x="1507067" y="4050833"/>
            <a:ext cx="7766936" cy="1851203"/>
          </a:xfrm>
        </p:spPr>
        <p:txBody>
          <a:bodyPr>
            <a:normAutofit/>
          </a:bodyPr>
          <a:lstStyle/>
          <a:p>
            <a:pPr algn="l"/>
            <a:r>
              <a:rPr lang="en-US" sz="2400" b="1" dirty="0" smtClean="0">
                <a:solidFill>
                  <a:srgbClr val="002060"/>
                </a:solidFill>
                <a:latin typeface="Calibri" panose="020F0502020204030204" pitchFamily="34" charset="0"/>
              </a:rPr>
              <a:t>Shawn Bromley</a:t>
            </a:r>
          </a:p>
          <a:p>
            <a:pPr algn="l"/>
            <a:r>
              <a:rPr lang="en-US" sz="2400" b="1" dirty="0" smtClean="0">
                <a:solidFill>
                  <a:srgbClr val="002060"/>
                </a:solidFill>
                <a:latin typeface="Calibri" panose="020F0502020204030204" pitchFamily="34" charset="0"/>
              </a:rPr>
              <a:t>NEPHO</a:t>
            </a:r>
          </a:p>
          <a:p>
            <a:pPr algn="l"/>
            <a:r>
              <a:rPr lang="en-US" sz="2400" b="1" dirty="0" smtClean="0">
                <a:solidFill>
                  <a:srgbClr val="002060"/>
                </a:solidFill>
                <a:latin typeface="Calibri" panose="020F0502020204030204" pitchFamily="34" charset="0"/>
              </a:rPr>
              <a:t>Wednesday, November 3, 2021</a:t>
            </a:r>
            <a:endParaRPr lang="en-US" sz="2400" b="1" dirty="0">
              <a:solidFill>
                <a:srgbClr val="002060"/>
              </a:solidFill>
              <a:latin typeface="Calibri" panose="020F0502020204030204" pitchFamily="34" charset="0"/>
            </a:endParaRPr>
          </a:p>
        </p:txBody>
      </p:sp>
      <p:sp>
        <p:nvSpPr>
          <p:cNvPr id="4" name="Rectangle 3"/>
          <p:cNvSpPr/>
          <p:nvPr/>
        </p:nvSpPr>
        <p:spPr>
          <a:xfrm>
            <a:off x="1023257" y="5654370"/>
            <a:ext cx="9921551" cy="1015663"/>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r>
              <a:rPr lang="en-US" sz="2400" b="1" i="1" dirty="0">
                <a:solidFill>
                  <a:srgbClr val="FF0000"/>
                </a:solidFill>
                <a:ea typeface="Trebuchet MS"/>
                <a:cs typeface="Trebuchet MS"/>
                <a:sym typeface="Trebuchet MS"/>
              </a:rPr>
              <a:t>Disclaimer:</a:t>
            </a:r>
            <a:r>
              <a:rPr lang="en-US" sz="2400" i="1" dirty="0">
                <a:solidFill>
                  <a:srgbClr val="FF0000"/>
                </a:solidFill>
                <a:ea typeface="Trebuchet MS"/>
                <a:cs typeface="Trebuchet MS"/>
                <a:sym typeface="Trebuchet MS"/>
              </a:rPr>
              <a:t> </a:t>
            </a:r>
            <a:r>
              <a:rPr lang="en-US" i="1" dirty="0">
                <a:solidFill>
                  <a:schemeClr val="dk1"/>
                </a:solidFill>
                <a:ea typeface="Trebuchet MS"/>
                <a:cs typeface="Trebuchet MS"/>
                <a:sym typeface="Trebuchet MS"/>
              </a:rPr>
              <a:t>This presentation is offered as guidance to NEPHO providers and office administration. If you are a BILH employed practice please follow up with your practice Leadership on guidance reviewed during this presentation. </a:t>
            </a:r>
            <a:endParaRPr lang="en-US" dirty="0"/>
          </a:p>
        </p:txBody>
      </p:sp>
    </p:spTree>
    <p:extLst>
      <p:ext uri="{BB962C8B-B14F-4D97-AF65-F5344CB8AC3E}">
        <p14:creationId xmlns:p14="http://schemas.microsoft.com/office/powerpoint/2010/main" val="22488679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655782"/>
          </a:xfrm>
        </p:spPr>
        <p:txBody>
          <a:bodyPr/>
          <a:lstStyle/>
          <a:p>
            <a:r>
              <a:rPr lang="en-US" b="1" dirty="0" smtClean="0">
                <a:latin typeface="Calibri" panose="020F0502020204030204" pitchFamily="34" charset="0"/>
                <a:cs typeface="Calibri" panose="020F0502020204030204" pitchFamily="34" charset="0"/>
              </a:rPr>
              <a:t>Chapter 20 Through Chapter 22</a:t>
            </a:r>
            <a:endParaRPr lang="en-US" b="1" dirty="0">
              <a:latin typeface="Calibri" panose="020F0502020204030204" pitchFamily="34" charset="0"/>
              <a:cs typeface="Calibri" panose="020F050202020403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07149915"/>
              </p:ext>
            </p:extLst>
          </p:nvPr>
        </p:nvGraphicFramePr>
        <p:xfrm>
          <a:off x="677334" y="4318993"/>
          <a:ext cx="10414737" cy="2429607"/>
        </p:xfrm>
        <a:graphic>
          <a:graphicData uri="http://schemas.openxmlformats.org/drawingml/2006/table">
            <a:tbl>
              <a:tblPr>
                <a:effectLst>
                  <a:outerShdw blurRad="50800" dist="38100" dir="8100000" algn="tr" rotWithShape="0">
                    <a:prstClr val="black">
                      <a:alpha val="40000"/>
                    </a:prstClr>
                  </a:outerShdw>
                </a:effectLst>
              </a:tblPr>
              <a:tblGrid>
                <a:gridCol w="5593536">
                  <a:extLst>
                    <a:ext uri="{9D8B030D-6E8A-4147-A177-3AD203B41FA5}">
                      <a16:colId xmlns:a16="http://schemas.microsoft.com/office/drawing/2014/main" val="1951303461"/>
                    </a:ext>
                  </a:extLst>
                </a:gridCol>
                <a:gridCol w="1497843">
                  <a:extLst>
                    <a:ext uri="{9D8B030D-6E8A-4147-A177-3AD203B41FA5}">
                      <a16:colId xmlns:a16="http://schemas.microsoft.com/office/drawing/2014/main" val="2125226606"/>
                    </a:ext>
                  </a:extLst>
                </a:gridCol>
                <a:gridCol w="1497843">
                  <a:extLst>
                    <a:ext uri="{9D8B030D-6E8A-4147-A177-3AD203B41FA5}">
                      <a16:colId xmlns:a16="http://schemas.microsoft.com/office/drawing/2014/main" val="3109631324"/>
                    </a:ext>
                  </a:extLst>
                </a:gridCol>
                <a:gridCol w="1825515">
                  <a:extLst>
                    <a:ext uri="{9D8B030D-6E8A-4147-A177-3AD203B41FA5}">
                      <a16:colId xmlns:a16="http://schemas.microsoft.com/office/drawing/2014/main" val="2417098925"/>
                    </a:ext>
                  </a:extLst>
                </a:gridCol>
              </a:tblGrid>
              <a:tr h="369756">
                <a:tc>
                  <a:txBody>
                    <a:bodyPr/>
                    <a:lstStyle/>
                    <a:p>
                      <a:r>
                        <a:rPr lang="en-US" sz="1800" b="1" dirty="0">
                          <a:effectLst/>
                          <a:latin typeface="Calibri" panose="020F0502020204030204" pitchFamily="34" charset="0"/>
                          <a:cs typeface="Calibri" panose="020F0502020204030204" pitchFamily="34" charset="0"/>
                        </a:rPr>
                        <a:t>Chapter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1">
                          <a:effectLst/>
                          <a:latin typeface="Calibri" panose="020F0502020204030204" pitchFamily="34" charset="0"/>
                          <a:cs typeface="Calibri" panose="020F0502020204030204" pitchFamily="34" charset="0"/>
                        </a:rPr>
                        <a:t>New</a:t>
                      </a:r>
                      <a:endParaRPr lang="en-US" sz="1600">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1">
                          <a:effectLst/>
                          <a:latin typeface="Calibri" panose="020F0502020204030204" pitchFamily="34" charset="0"/>
                          <a:cs typeface="Calibri" panose="020F0502020204030204" pitchFamily="34" charset="0"/>
                        </a:rPr>
                        <a:t>Revised</a:t>
                      </a:r>
                      <a:endParaRPr lang="en-US" sz="1600">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1">
                          <a:effectLst/>
                          <a:latin typeface="Calibri" panose="020F0502020204030204" pitchFamily="34" charset="0"/>
                          <a:cs typeface="Calibri" panose="020F0502020204030204" pitchFamily="34" charset="0"/>
                        </a:rPr>
                        <a:t>Invalidated</a:t>
                      </a:r>
                      <a:endParaRPr lang="en-US" sz="1600">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131643959"/>
                  </a:ext>
                </a:extLst>
              </a:tr>
              <a:tr h="566742">
                <a:tc>
                  <a:txBody>
                    <a:bodyPr/>
                    <a:lstStyle/>
                    <a:p>
                      <a:r>
                        <a:rPr lang="en-US" sz="1800" b="1" dirty="0">
                          <a:effectLst/>
                          <a:latin typeface="Calibri" panose="020F0502020204030204" pitchFamily="34" charset="0"/>
                          <a:cs typeface="Calibri" panose="020F0502020204030204" pitchFamily="34" charset="0"/>
                        </a:rPr>
                        <a:t>Chapter 20: External causes of morbidity (V00-Y99)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658980543"/>
                  </a:ext>
                </a:extLst>
              </a:tr>
              <a:tr h="932873">
                <a:tc>
                  <a:txBody>
                    <a:bodyPr/>
                    <a:lstStyle/>
                    <a:p>
                      <a:r>
                        <a:rPr lang="en-US" sz="1800" b="1" dirty="0">
                          <a:effectLst/>
                          <a:latin typeface="Calibri" panose="020F0502020204030204" pitchFamily="34" charset="0"/>
                          <a:cs typeface="Calibri" panose="020F0502020204030204" pitchFamily="34" charset="0"/>
                        </a:rPr>
                        <a:t>Chapter 21: Factors influencing health status and contact with health services (Z00-Z99)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a:effectLst/>
                          <a:latin typeface="Calibri" panose="020F0502020204030204" pitchFamily="34" charset="0"/>
                          <a:cs typeface="Calibri" panose="020F050202020403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a:effectLst/>
                          <a:latin typeface="Calibri" panose="020F0502020204030204" pitchFamily="34" charset="0"/>
                          <a:cs typeface="Calibri" panose="020F050202020403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781310490"/>
                  </a:ext>
                </a:extLst>
              </a:tr>
              <a:tr h="560236">
                <a:tc>
                  <a:txBody>
                    <a:bodyPr/>
                    <a:lstStyle/>
                    <a:p>
                      <a:r>
                        <a:rPr lang="en-US" sz="1800" b="1" dirty="0">
                          <a:effectLst/>
                          <a:latin typeface="Calibri" panose="020F0502020204030204" pitchFamily="34" charset="0"/>
                          <a:cs typeface="Calibri" panose="020F0502020204030204" pitchFamily="34" charset="0"/>
                        </a:rPr>
                        <a:t>Chapter 22: Codes for special purposes (U00-U85)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412858750"/>
                  </a:ext>
                </a:extLst>
              </a:tr>
            </a:tbl>
          </a:graphicData>
        </a:graphic>
      </p:graphicFrame>
      <p:sp>
        <p:nvSpPr>
          <p:cNvPr id="5" name="Rectangle 4"/>
          <p:cNvSpPr/>
          <p:nvPr/>
        </p:nvSpPr>
        <p:spPr>
          <a:xfrm>
            <a:off x="677334" y="655782"/>
            <a:ext cx="11368892" cy="4031873"/>
          </a:xfrm>
          <a:prstGeom prst="rect">
            <a:avLst/>
          </a:prstGeom>
        </p:spPr>
        <p:txBody>
          <a:bodyPr wrap="square">
            <a:spAutoFit/>
          </a:bodyPr>
          <a:lstStyle/>
          <a:p>
            <a:pPr marL="285750" indent="-285750" fontAlgn="base">
              <a:buFont typeface="Wingdings" panose="05000000000000000000" pitchFamily="2" charset="2"/>
              <a:buChar char="Ø"/>
            </a:pPr>
            <a:r>
              <a:rPr lang="en-US" sz="2000" b="1" dirty="0" smtClean="0">
                <a:solidFill>
                  <a:srgbClr val="333333"/>
                </a:solidFill>
                <a:latin typeface="Calibri" panose="020F0502020204030204" pitchFamily="34" charset="0"/>
                <a:cs typeface="Calibri" panose="020F0502020204030204" pitchFamily="34" charset="0"/>
              </a:rPr>
              <a:t>Chapter 21</a:t>
            </a:r>
            <a:r>
              <a:rPr lang="en-US" sz="2000" dirty="0" smtClean="0">
                <a:solidFill>
                  <a:srgbClr val="333333"/>
                </a:solidFill>
                <a:latin typeface="Calibri" panose="020F0502020204030204" pitchFamily="34" charset="0"/>
                <a:cs typeface="Calibri" panose="020F0502020204030204" pitchFamily="34" charset="0"/>
              </a:rPr>
              <a:t>: Factors Influencing Health Status (Z00-Z99) </a:t>
            </a:r>
            <a:r>
              <a:rPr lang="en-US" sz="2000" dirty="0">
                <a:latin typeface="Calibri" panose="020F0502020204030204" pitchFamily="34" charset="0"/>
                <a:cs typeface="Calibri" panose="020F0502020204030204" pitchFamily="34" charset="0"/>
              </a:rPr>
              <a:t>Codes were added for problems related to education and literacy, Inadequate drinking-water, different reasons for homelessness whether shelter or unsheltered, housed with risk of homelessness or homelessness in past 12 months, lack of adequate food, food insecurity and other specified lack of adequate food.  The code list is lengthy and contained in code range Z55, Z58, Z59. </a:t>
            </a:r>
            <a:r>
              <a:rPr lang="en-US" sz="2000" dirty="0" smtClean="0">
                <a:solidFill>
                  <a:srgbClr val="333333"/>
                </a:solidFill>
                <a:latin typeface="Calibri" panose="020F0502020204030204" pitchFamily="34" charset="0"/>
                <a:cs typeface="Calibri" panose="020F0502020204030204" pitchFamily="34" charset="0"/>
              </a:rPr>
              <a:t> </a:t>
            </a:r>
          </a:p>
          <a:p>
            <a:pPr marL="285750" indent="-285750" fontAlgn="base">
              <a:buFont typeface="Wingdings" panose="05000000000000000000" pitchFamily="2" charset="2"/>
              <a:buChar char="Ø"/>
            </a:pPr>
            <a:r>
              <a:rPr lang="en-US" sz="2000" b="1" i="0" dirty="0" smtClean="0">
                <a:solidFill>
                  <a:srgbClr val="333333"/>
                </a:solidFill>
                <a:effectLst/>
                <a:latin typeface="Calibri" panose="020F0502020204030204" pitchFamily="34" charset="0"/>
                <a:cs typeface="Calibri" panose="020F0502020204030204" pitchFamily="34" charset="0"/>
              </a:rPr>
              <a:t>Chapter 22: </a:t>
            </a:r>
            <a:r>
              <a:rPr lang="en-US" sz="2000" dirty="0">
                <a:latin typeface="Calibri" panose="020F0502020204030204" pitchFamily="34" charset="0"/>
                <a:cs typeface="Calibri" panose="020F0502020204030204" pitchFamily="34" charset="0"/>
              </a:rPr>
              <a:t>Codes for Special Purposes (U00-U49) U09.9 Post COVID-19 condition, unspecified</a:t>
            </a:r>
          </a:p>
          <a:p>
            <a:pPr fontAlgn="base"/>
            <a:r>
              <a:rPr lang="en-US" sz="2000" b="1" dirty="0" smtClean="0">
                <a:latin typeface="Calibri" panose="020F0502020204030204" pitchFamily="34" charset="0"/>
                <a:cs typeface="Calibri" panose="020F0502020204030204" pitchFamily="34" charset="0"/>
              </a:rPr>
              <a:t>    Note</a:t>
            </a:r>
            <a:r>
              <a:rPr lang="en-US" sz="2000" b="1" dirty="0">
                <a:latin typeface="Calibri" panose="020F0502020204030204" pitchFamily="34" charset="0"/>
                <a:cs typeface="Calibri" panose="020F0502020204030204" pitchFamily="34" charset="0"/>
              </a:rPr>
              <a:t>:</a:t>
            </a:r>
            <a:r>
              <a:rPr lang="en-US" sz="2000" dirty="0">
                <a:latin typeface="Calibri" panose="020F0502020204030204" pitchFamily="34" charset="0"/>
                <a:cs typeface="Calibri" panose="020F0502020204030204" pitchFamily="34" charset="0"/>
              </a:rPr>
              <a:t> This code enables establishment of a link with COVID-19.</a:t>
            </a:r>
          </a:p>
          <a:p>
            <a:pPr fontAlgn="base"/>
            <a:r>
              <a:rPr lang="en-US" sz="2000" dirty="0" smtClean="0">
                <a:latin typeface="Calibri" panose="020F0502020204030204" pitchFamily="34" charset="0"/>
                <a:cs typeface="Calibri" panose="020F0502020204030204" pitchFamily="34" charset="0"/>
              </a:rPr>
              <a:t>    This </a:t>
            </a:r>
            <a:r>
              <a:rPr lang="en-US" sz="2000" dirty="0">
                <a:latin typeface="Calibri" panose="020F0502020204030204" pitchFamily="34" charset="0"/>
                <a:cs typeface="Calibri" panose="020F0502020204030204" pitchFamily="34" charset="0"/>
              </a:rPr>
              <a:t>code is not to be used in cases that are still presenting with active COVID-19.</a:t>
            </a:r>
          </a:p>
          <a:p>
            <a:pPr marL="742950" lvl="1" indent="-285750" fontAlgn="base">
              <a:buFont typeface="Wingdings" panose="05000000000000000000" pitchFamily="2" charset="2"/>
              <a:buChar char="q"/>
            </a:pPr>
            <a:r>
              <a:rPr lang="en-US" sz="2000" b="1" dirty="0" smtClean="0">
                <a:latin typeface="Calibri" panose="020F0502020204030204" pitchFamily="34" charset="0"/>
                <a:cs typeface="Calibri" panose="020F0502020204030204" pitchFamily="34" charset="0"/>
              </a:rPr>
              <a:t>Code </a:t>
            </a:r>
            <a:r>
              <a:rPr lang="en-US" sz="2000" b="1" dirty="0">
                <a:latin typeface="Calibri" panose="020F0502020204030204" pitchFamily="34" charset="0"/>
                <a:cs typeface="Calibri" panose="020F0502020204030204" pitchFamily="34" charset="0"/>
              </a:rPr>
              <a:t>first</a:t>
            </a:r>
            <a:r>
              <a:rPr lang="en-US" sz="2000" dirty="0">
                <a:latin typeface="Calibri" panose="020F0502020204030204" pitchFamily="34" charset="0"/>
                <a:cs typeface="Calibri" panose="020F0502020204030204" pitchFamily="34" charset="0"/>
              </a:rPr>
              <a:t> the specific condition related to COVID-19 if known, such as</a:t>
            </a:r>
            <a:r>
              <a:rPr lang="en-US" sz="2000" dirty="0" smtClean="0">
                <a:latin typeface="Calibri" panose="020F0502020204030204" pitchFamily="34" charset="0"/>
                <a:cs typeface="Calibri" panose="020F0502020204030204" pitchFamily="34" charset="0"/>
              </a:rPr>
              <a:t>: chronic </a:t>
            </a:r>
            <a:r>
              <a:rPr lang="en-US" sz="2000" dirty="0">
                <a:latin typeface="Calibri" panose="020F0502020204030204" pitchFamily="34" charset="0"/>
                <a:cs typeface="Calibri" panose="020F0502020204030204" pitchFamily="34" charset="0"/>
              </a:rPr>
              <a:t>respiratory failure (J96.1-</a:t>
            </a:r>
            <a:r>
              <a:rPr lang="en-US" sz="2000" dirty="0" smtClean="0">
                <a:latin typeface="Calibri" panose="020F0502020204030204" pitchFamily="34" charset="0"/>
                <a:cs typeface="Calibri" panose="020F0502020204030204" pitchFamily="34" charset="0"/>
              </a:rPr>
              <a:t>) loss </a:t>
            </a:r>
            <a:r>
              <a:rPr lang="en-US" sz="2000" dirty="0">
                <a:latin typeface="Calibri" panose="020F0502020204030204" pitchFamily="34" charset="0"/>
                <a:cs typeface="Calibri" panose="020F0502020204030204" pitchFamily="34" charset="0"/>
              </a:rPr>
              <a:t>of smell (R43.8</a:t>
            </a:r>
            <a:r>
              <a:rPr lang="en-US" sz="2000" dirty="0" smtClean="0">
                <a:latin typeface="Calibri" panose="020F0502020204030204" pitchFamily="34" charset="0"/>
                <a:cs typeface="Calibri" panose="020F0502020204030204" pitchFamily="34" charset="0"/>
              </a:rPr>
              <a:t>) loss </a:t>
            </a:r>
            <a:r>
              <a:rPr lang="en-US" sz="2000" dirty="0">
                <a:latin typeface="Calibri" panose="020F0502020204030204" pitchFamily="34" charset="0"/>
                <a:cs typeface="Calibri" panose="020F0502020204030204" pitchFamily="34" charset="0"/>
              </a:rPr>
              <a:t>of taste (R43.8</a:t>
            </a:r>
            <a:r>
              <a:rPr lang="en-US" sz="2000" dirty="0" smtClean="0">
                <a:latin typeface="Calibri" panose="020F0502020204030204" pitchFamily="34" charset="0"/>
                <a:cs typeface="Calibri" panose="020F0502020204030204" pitchFamily="34" charset="0"/>
              </a:rPr>
              <a:t>) multisystem </a:t>
            </a:r>
            <a:r>
              <a:rPr lang="en-US" sz="2000" dirty="0">
                <a:latin typeface="Calibri" panose="020F0502020204030204" pitchFamily="34" charset="0"/>
                <a:cs typeface="Calibri" panose="020F0502020204030204" pitchFamily="34" charset="0"/>
              </a:rPr>
              <a:t>inflammatory syndrome (</a:t>
            </a:r>
            <a:r>
              <a:rPr lang="en-US" sz="2000" dirty="0" smtClean="0">
                <a:latin typeface="Calibri" panose="020F0502020204030204" pitchFamily="34" charset="0"/>
                <a:cs typeface="Calibri" panose="020F0502020204030204" pitchFamily="34" charset="0"/>
              </a:rPr>
              <a:t>M35.81)pulmonary </a:t>
            </a:r>
            <a:r>
              <a:rPr lang="en-US" sz="2000" dirty="0">
                <a:latin typeface="Calibri" panose="020F0502020204030204" pitchFamily="34" charset="0"/>
                <a:cs typeface="Calibri" panose="020F0502020204030204" pitchFamily="34" charset="0"/>
              </a:rPr>
              <a:t>embolism (I26</a:t>
            </a:r>
            <a:r>
              <a:rPr lang="en-US" sz="2000" dirty="0" smtClean="0">
                <a:latin typeface="Calibri" panose="020F0502020204030204" pitchFamily="34" charset="0"/>
                <a:cs typeface="Calibri" panose="020F0502020204030204" pitchFamily="34" charset="0"/>
              </a:rPr>
              <a:t>.-) pulmonary </a:t>
            </a:r>
            <a:r>
              <a:rPr lang="en-US" sz="2000" dirty="0">
                <a:latin typeface="Calibri" panose="020F0502020204030204" pitchFamily="34" charset="0"/>
                <a:cs typeface="Calibri" panose="020F0502020204030204" pitchFamily="34" charset="0"/>
              </a:rPr>
              <a:t>fibrosis (J84.10)</a:t>
            </a:r>
          </a:p>
          <a:p>
            <a:pPr marL="285750" indent="-285750" fontAlgn="base">
              <a:buFont typeface="Wingdings" panose="05000000000000000000" pitchFamily="2" charset="2"/>
              <a:buChar char="Ø"/>
            </a:pPr>
            <a:endParaRPr lang="en-US" dirty="0">
              <a:latin typeface="Calibri" panose="020F0502020204030204" pitchFamily="34" charset="0"/>
              <a:cs typeface="Calibri" panose="020F0502020204030204" pitchFamily="34" charset="0"/>
            </a:endParaRPr>
          </a:p>
          <a:p>
            <a:pPr marL="285750" indent="-285750" fontAlgn="base">
              <a:buFont typeface="Wingdings" panose="05000000000000000000" pitchFamily="2" charset="2"/>
              <a:buChar char="Ø"/>
            </a:pPr>
            <a:endParaRPr lang="en-US" b="0" i="0" dirty="0">
              <a:solidFill>
                <a:srgbClr val="333333"/>
              </a:solidFill>
              <a:effectLst/>
              <a:latin typeface="Open Sans"/>
            </a:endParaRPr>
          </a:p>
        </p:txBody>
      </p:sp>
    </p:spTree>
    <p:extLst>
      <p:ext uri="{BB962C8B-B14F-4D97-AF65-F5344CB8AC3E}">
        <p14:creationId xmlns:p14="http://schemas.microsoft.com/office/powerpoint/2010/main" val="3913083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854"/>
            <a:ext cx="8596668" cy="683491"/>
          </a:xfrm>
        </p:spPr>
        <p:txBody>
          <a:bodyPr/>
          <a:lstStyle/>
          <a:p>
            <a:r>
              <a:rPr lang="en-US" b="1" dirty="0" smtClean="0">
                <a:latin typeface="Calibri" panose="020F0502020204030204" pitchFamily="34" charset="0"/>
                <a:cs typeface="Calibri" panose="020F0502020204030204" pitchFamily="34" charset="0"/>
              </a:rPr>
              <a:t>Accurate Use of Unspecified Codes</a:t>
            </a:r>
            <a:endParaRPr lang="en-US" b="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4" y="767345"/>
            <a:ext cx="11209866" cy="5887092"/>
          </a:xfrm>
        </p:spPr>
        <p:txBody>
          <a:bodyPr>
            <a:normAutofit fontScale="92500" lnSpcReduction="20000"/>
          </a:bodyPr>
          <a:lstStyle/>
          <a:p>
            <a:r>
              <a:rPr lang="en-US" sz="2200" dirty="0">
                <a:solidFill>
                  <a:schemeClr val="tx1"/>
                </a:solidFill>
                <a:latin typeface="Calibri" panose="020F0502020204030204" pitchFamily="34" charset="0"/>
                <a:cs typeface="Calibri" panose="020F0502020204030204" pitchFamily="34" charset="0"/>
              </a:rPr>
              <a:t>Unspecified codes are to </a:t>
            </a:r>
            <a:r>
              <a:rPr lang="en-US" sz="2200" dirty="0" smtClean="0">
                <a:solidFill>
                  <a:schemeClr val="tx1"/>
                </a:solidFill>
                <a:latin typeface="Calibri" panose="020F0502020204030204" pitchFamily="34" charset="0"/>
                <a:cs typeface="Calibri" panose="020F0502020204030204" pitchFamily="34" charset="0"/>
              </a:rPr>
              <a:t>used </a:t>
            </a:r>
            <a:r>
              <a:rPr lang="en-US" sz="2200" dirty="0">
                <a:solidFill>
                  <a:schemeClr val="tx1"/>
                </a:solidFill>
                <a:latin typeface="Calibri" panose="020F0502020204030204" pitchFamily="34" charset="0"/>
                <a:cs typeface="Calibri" panose="020F0502020204030204" pitchFamily="34" charset="0"/>
              </a:rPr>
              <a:t>when the information in the medical record is insufficient to assign more specific codes</a:t>
            </a:r>
            <a:r>
              <a:rPr lang="en-US" sz="2200" dirty="0" smtClean="0">
                <a:solidFill>
                  <a:schemeClr val="tx1"/>
                </a:solidFill>
                <a:latin typeface="Calibri" panose="020F0502020204030204" pitchFamily="34" charset="0"/>
                <a:cs typeface="Calibri" panose="020F0502020204030204" pitchFamily="34" charset="0"/>
              </a:rPr>
              <a:t>.</a:t>
            </a:r>
          </a:p>
          <a:p>
            <a:r>
              <a:rPr lang="en-US" sz="2200" dirty="0">
                <a:solidFill>
                  <a:schemeClr val="tx1"/>
                </a:solidFill>
                <a:latin typeface="Calibri" panose="020F0502020204030204" pitchFamily="34" charset="0"/>
                <a:cs typeface="Calibri" panose="020F0502020204030204" pitchFamily="34" charset="0"/>
              </a:rPr>
              <a:t>Specific diagnostic codes should </a:t>
            </a:r>
            <a:r>
              <a:rPr lang="en-US" sz="2200" b="1" dirty="0">
                <a:solidFill>
                  <a:schemeClr val="tx1"/>
                </a:solidFill>
                <a:latin typeface="Calibri" panose="020F0502020204030204" pitchFamily="34" charset="0"/>
                <a:cs typeface="Calibri" panose="020F0502020204030204" pitchFamily="34" charset="0"/>
              </a:rPr>
              <a:t>ONLY</a:t>
            </a:r>
            <a:r>
              <a:rPr lang="en-US" sz="2200" dirty="0">
                <a:solidFill>
                  <a:schemeClr val="tx1"/>
                </a:solidFill>
                <a:latin typeface="Calibri" panose="020F0502020204030204" pitchFamily="34" charset="0"/>
                <a:cs typeface="Calibri" panose="020F0502020204030204" pitchFamily="34" charset="0"/>
              </a:rPr>
              <a:t> be used when there is enough evidence to support the documentation of the patient’s health condition. There are various instances when the documentation is insufficient and the use of “Unspecified codes” becomes the best alternative to accurately reflect a patient’s health care encounter</a:t>
            </a:r>
            <a:r>
              <a:rPr lang="en-US" sz="2200" dirty="0" smtClean="0">
                <a:solidFill>
                  <a:schemeClr val="tx1"/>
                </a:solidFill>
                <a:latin typeface="Calibri" panose="020F0502020204030204" pitchFamily="34" charset="0"/>
                <a:cs typeface="Calibri" panose="020F0502020204030204" pitchFamily="34" charset="0"/>
              </a:rPr>
              <a:t>.</a:t>
            </a:r>
          </a:p>
          <a:p>
            <a:r>
              <a:rPr lang="en-US" sz="2200" dirty="0">
                <a:solidFill>
                  <a:schemeClr val="tx1"/>
                </a:solidFill>
                <a:latin typeface="Calibri" panose="020F0502020204030204" pitchFamily="34" charset="0"/>
                <a:cs typeface="Calibri" panose="020F0502020204030204" pitchFamily="34" charset="0"/>
              </a:rPr>
              <a:t>Each healthcare encounter should be coded up to a certain level of specificity which is known for that encounter. If a certain diagnosis isn’t established by the end of the encounter, the use of unspecified codes becomes imperative</a:t>
            </a:r>
            <a:r>
              <a:rPr lang="en-US" sz="2200" dirty="0" smtClean="0">
                <a:solidFill>
                  <a:schemeClr val="tx1"/>
                </a:solidFill>
                <a:latin typeface="Calibri" panose="020F0502020204030204" pitchFamily="34" charset="0"/>
                <a:cs typeface="Calibri" panose="020F0502020204030204" pitchFamily="34" charset="0"/>
              </a:rPr>
              <a:t>.</a:t>
            </a:r>
          </a:p>
          <a:p>
            <a:r>
              <a:rPr lang="en-US" sz="2200" dirty="0">
                <a:solidFill>
                  <a:schemeClr val="tx1"/>
                </a:solidFill>
                <a:latin typeface="Calibri" panose="020F0502020204030204" pitchFamily="34" charset="0"/>
                <a:cs typeface="Calibri" panose="020F0502020204030204" pitchFamily="34" charset="0"/>
              </a:rPr>
              <a:t>Assigning a specific code when sufficient information is not present in the medical record documentation or conducting unnecessary medical tests in order to settle on a specific code can result in claim denials</a:t>
            </a:r>
            <a:r>
              <a:rPr lang="en-US" sz="2200" dirty="0" smtClean="0">
                <a:solidFill>
                  <a:schemeClr val="tx1"/>
                </a:solidFill>
                <a:latin typeface="Calibri" panose="020F0502020204030204" pitchFamily="34" charset="0"/>
                <a:cs typeface="Calibri" panose="020F0502020204030204" pitchFamily="34" charset="0"/>
              </a:rPr>
              <a:t>.</a:t>
            </a:r>
          </a:p>
          <a:p>
            <a:r>
              <a:rPr lang="en-US" sz="2200" dirty="0">
                <a:solidFill>
                  <a:schemeClr val="tx1"/>
                </a:solidFill>
                <a:latin typeface="Calibri" panose="020F0502020204030204" pitchFamily="34" charset="0"/>
                <a:cs typeface="Calibri" panose="020F0502020204030204" pitchFamily="34" charset="0"/>
              </a:rPr>
              <a:t>Payers can request the return of their payment when performing audits of </a:t>
            </a:r>
            <a:r>
              <a:rPr lang="en-US" sz="2200" dirty="0" smtClean="0">
                <a:solidFill>
                  <a:schemeClr val="tx1"/>
                </a:solidFill>
                <a:latin typeface="Calibri" panose="020F0502020204030204" pitchFamily="34" charset="0"/>
                <a:cs typeface="Calibri" panose="020F0502020204030204" pitchFamily="34" charset="0"/>
              </a:rPr>
              <a:t>patient </a:t>
            </a:r>
            <a:r>
              <a:rPr lang="en-US" sz="2200" dirty="0">
                <a:solidFill>
                  <a:schemeClr val="tx1"/>
                </a:solidFill>
                <a:latin typeface="Calibri" panose="020F0502020204030204" pitchFamily="34" charset="0"/>
                <a:cs typeface="Calibri" panose="020F0502020204030204" pitchFamily="34" charset="0"/>
              </a:rPr>
              <a:t>medical records, </a:t>
            </a:r>
            <a:r>
              <a:rPr lang="en-US" sz="2200" dirty="0" smtClean="0">
                <a:solidFill>
                  <a:schemeClr val="tx1"/>
                </a:solidFill>
                <a:latin typeface="Calibri" panose="020F0502020204030204" pitchFamily="34" charset="0"/>
                <a:cs typeface="Calibri" panose="020F0502020204030204" pitchFamily="34" charset="0"/>
              </a:rPr>
              <a:t>if they </a:t>
            </a:r>
            <a:r>
              <a:rPr lang="en-US" sz="2200" dirty="0">
                <a:solidFill>
                  <a:schemeClr val="tx1"/>
                </a:solidFill>
                <a:latin typeface="Calibri" panose="020F0502020204030204" pitchFamily="34" charset="0"/>
                <a:cs typeface="Calibri" panose="020F0502020204030204" pitchFamily="34" charset="0"/>
              </a:rPr>
              <a:t>feel that a more specific diagnosis could have been reported.</a:t>
            </a:r>
          </a:p>
          <a:p>
            <a:pPr marL="0" indent="0">
              <a:buNone/>
            </a:pPr>
            <a:r>
              <a:rPr lang="en-US" sz="2200" b="1" dirty="0" smtClean="0">
                <a:solidFill>
                  <a:schemeClr val="tx1"/>
                </a:solidFill>
                <a:latin typeface="Calibri" panose="020F0502020204030204" pitchFamily="34" charset="0"/>
                <a:cs typeface="Calibri" panose="020F0502020204030204" pitchFamily="34" charset="0"/>
              </a:rPr>
              <a:t>Example:</a:t>
            </a:r>
            <a:r>
              <a:rPr lang="en-US" sz="2200" dirty="0" smtClean="0">
                <a:solidFill>
                  <a:schemeClr val="tx1"/>
                </a:solidFill>
                <a:latin typeface="Calibri" panose="020F0502020204030204" pitchFamily="34" charset="0"/>
                <a:cs typeface="Calibri" panose="020F0502020204030204" pitchFamily="34" charset="0"/>
              </a:rPr>
              <a:t> A </a:t>
            </a:r>
            <a:r>
              <a:rPr lang="en-US" sz="2200" dirty="0">
                <a:solidFill>
                  <a:schemeClr val="tx1"/>
                </a:solidFill>
                <a:latin typeface="Calibri" panose="020F0502020204030204" pitchFamily="34" charset="0"/>
                <a:cs typeface="Calibri" panose="020F0502020204030204" pitchFamily="34" charset="0"/>
              </a:rPr>
              <a:t>patient visits </a:t>
            </a:r>
            <a:r>
              <a:rPr lang="en-US" sz="2200" dirty="0" smtClean="0">
                <a:solidFill>
                  <a:schemeClr val="tx1"/>
                </a:solidFill>
                <a:latin typeface="Calibri" panose="020F0502020204030204" pitchFamily="34" charset="0"/>
                <a:cs typeface="Calibri" panose="020F0502020204030204" pitchFamily="34" charset="0"/>
              </a:rPr>
              <a:t>the </a:t>
            </a:r>
            <a:r>
              <a:rPr lang="en-US" sz="2200" dirty="0">
                <a:solidFill>
                  <a:schemeClr val="tx1"/>
                </a:solidFill>
                <a:latin typeface="Calibri" panose="020F0502020204030204" pitchFamily="34" charset="0"/>
                <a:cs typeface="Calibri" panose="020F0502020204030204" pitchFamily="34" charset="0"/>
              </a:rPr>
              <a:t>physician and reports upper abdominal pain which he has been experiencing for the past five months. </a:t>
            </a:r>
            <a:r>
              <a:rPr lang="en-US" sz="2200" dirty="0" smtClean="0">
                <a:solidFill>
                  <a:schemeClr val="tx1"/>
                </a:solidFill>
                <a:latin typeface="Calibri" panose="020F0502020204030204" pitchFamily="34" charset="0"/>
                <a:cs typeface="Calibri" panose="020F0502020204030204" pitchFamily="34" charset="0"/>
              </a:rPr>
              <a:t>The physician </a:t>
            </a:r>
            <a:r>
              <a:rPr lang="en-US" sz="2200" dirty="0">
                <a:solidFill>
                  <a:schemeClr val="tx1"/>
                </a:solidFill>
                <a:latin typeface="Calibri" panose="020F0502020204030204" pitchFamily="34" charset="0"/>
                <a:cs typeface="Calibri" panose="020F0502020204030204" pitchFamily="34" charset="0"/>
              </a:rPr>
              <a:t>doesn’t have detailed information about the patient’s condition and he further refers him to get various tests and abdominal x-rays done.</a:t>
            </a:r>
          </a:p>
          <a:p>
            <a:pPr lvl="1">
              <a:buFont typeface="Wingdings" panose="05000000000000000000" pitchFamily="2" charset="2"/>
              <a:buChar char="q"/>
            </a:pPr>
            <a:r>
              <a:rPr lang="en-US" sz="2200" dirty="0" smtClean="0">
                <a:solidFill>
                  <a:schemeClr val="tx1"/>
                </a:solidFill>
                <a:latin typeface="Calibri" panose="020F0502020204030204" pitchFamily="34" charset="0"/>
                <a:cs typeface="Calibri" panose="020F0502020204030204" pitchFamily="34" charset="0"/>
              </a:rPr>
              <a:t>It is </a:t>
            </a:r>
            <a:r>
              <a:rPr lang="en-US" sz="2200" dirty="0">
                <a:solidFill>
                  <a:schemeClr val="tx1"/>
                </a:solidFill>
                <a:latin typeface="Calibri" panose="020F0502020204030204" pitchFamily="34" charset="0"/>
                <a:cs typeface="Calibri" panose="020F0502020204030204" pitchFamily="34" charset="0"/>
              </a:rPr>
              <a:t>more appropriate for the physician to use the “unspecified code” rather than guessing that the patient might have a particular diagnosis such as </a:t>
            </a:r>
            <a:r>
              <a:rPr lang="en-US" sz="2200" dirty="0" err="1">
                <a:solidFill>
                  <a:schemeClr val="tx1"/>
                </a:solidFill>
                <a:latin typeface="Calibri" panose="020F0502020204030204" pitchFamily="34" charset="0"/>
                <a:cs typeface="Calibri" panose="020F0502020204030204" pitchFamily="34" charset="0"/>
              </a:rPr>
              <a:t>cholecystitis</a:t>
            </a:r>
            <a:r>
              <a:rPr lang="en-US" sz="2200" dirty="0">
                <a:solidFill>
                  <a:schemeClr val="tx1"/>
                </a:solidFill>
                <a:latin typeface="Calibri" panose="020F0502020204030204" pitchFamily="34" charset="0"/>
                <a:cs typeface="Calibri" panose="020F0502020204030204" pitchFamily="34" charset="0"/>
              </a:rPr>
              <a:t>. The correct code would then be </a:t>
            </a:r>
            <a:r>
              <a:rPr lang="en-US" sz="2200" b="1" dirty="0">
                <a:solidFill>
                  <a:schemeClr val="tx1"/>
                </a:solidFill>
                <a:latin typeface="Calibri" panose="020F0502020204030204" pitchFamily="34" charset="0"/>
                <a:cs typeface="Calibri" panose="020F0502020204030204" pitchFamily="34" charset="0"/>
              </a:rPr>
              <a:t>R1010 – Upper abdominal pain, unspecified</a:t>
            </a:r>
            <a:endParaRPr lang="en-US" sz="2200" dirty="0">
              <a:solidFill>
                <a:schemeClr val="tx1"/>
              </a:solidFill>
              <a:latin typeface="Calibri" panose="020F0502020204030204" pitchFamily="34" charset="0"/>
              <a:cs typeface="Calibri" panose="020F0502020204030204" pitchFamily="34" charset="0"/>
            </a:endParaRPr>
          </a:p>
          <a:p>
            <a:endParaRPr lang="en-US" sz="20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72786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26932"/>
            <a:ext cx="8596668" cy="738910"/>
          </a:xfrm>
        </p:spPr>
        <p:txBody>
          <a:bodyPr/>
          <a:lstStyle/>
          <a:p>
            <a:r>
              <a:rPr lang="en-US" b="1" dirty="0" smtClean="0">
                <a:latin typeface="Calibri" panose="020F0502020204030204" pitchFamily="34" charset="0"/>
                <a:cs typeface="Calibri" panose="020F0502020204030204" pitchFamily="34" charset="0"/>
              </a:rPr>
              <a:t>COVID 19 Updates</a:t>
            </a:r>
            <a:endParaRPr lang="en-US" b="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3" y="524656"/>
            <a:ext cx="11104936" cy="6236362"/>
          </a:xfrm>
        </p:spPr>
        <p:txBody>
          <a:bodyPr>
            <a:normAutofit/>
          </a:bodyPr>
          <a:lstStyle/>
          <a:p>
            <a:r>
              <a:rPr lang="en-US" sz="1900" dirty="0">
                <a:solidFill>
                  <a:schemeClr val="tx1"/>
                </a:solidFill>
                <a:latin typeface="Calibri" panose="020F0502020204030204" pitchFamily="34" charset="0"/>
                <a:cs typeface="Calibri" panose="020F0502020204030204" pitchFamily="34" charset="0"/>
              </a:rPr>
              <a:t>Signs and symptoms without definitive diagnosis of COVID-19 has been revised to reflect new cough ICD-10-CM specificity.</a:t>
            </a:r>
          </a:p>
          <a:p>
            <a:r>
              <a:rPr lang="en-US" sz="1900" dirty="0">
                <a:solidFill>
                  <a:schemeClr val="tx1"/>
                </a:solidFill>
                <a:latin typeface="Calibri" panose="020F0502020204030204" pitchFamily="34" charset="0"/>
                <a:cs typeface="Calibri" panose="020F0502020204030204" pitchFamily="34" charset="0"/>
              </a:rPr>
              <a:t>Personal history of COVID-19 is stressed to be “without residual symptom(s) or condition(s</a:t>
            </a:r>
            <a:r>
              <a:rPr lang="en-US" sz="1900" dirty="0" smtClean="0">
                <a:solidFill>
                  <a:schemeClr val="tx1"/>
                </a:solidFill>
                <a:latin typeface="Calibri" panose="020F0502020204030204" pitchFamily="34" charset="0"/>
                <a:cs typeface="Calibri" panose="020F0502020204030204" pitchFamily="34" charset="0"/>
              </a:rPr>
              <a:t>)”. </a:t>
            </a:r>
            <a:r>
              <a:rPr lang="en-US" sz="1900" dirty="0">
                <a:solidFill>
                  <a:schemeClr val="tx1"/>
                </a:solidFill>
                <a:latin typeface="Calibri" panose="020F0502020204030204" pitchFamily="34" charset="0"/>
                <a:cs typeface="Calibri" panose="020F0502020204030204" pitchFamily="34" charset="0"/>
              </a:rPr>
              <a:t>If the patient is following up and still has any symptom or condition related to a previous COVID-19 infection, U09.9 is the go-to code.</a:t>
            </a:r>
          </a:p>
          <a:p>
            <a:r>
              <a:rPr lang="en-US" sz="1900" dirty="0">
                <a:solidFill>
                  <a:schemeClr val="tx1"/>
                </a:solidFill>
                <a:latin typeface="Calibri" panose="020F0502020204030204" pitchFamily="34" charset="0"/>
                <a:cs typeface="Calibri" panose="020F0502020204030204" pitchFamily="34" charset="0"/>
              </a:rPr>
              <a:t>Multisystem Inflammatory Syndrome (MIS) is expanded upon, detailing the sequencing and relationship with current COVID-19, post COVID-19 condition, and exposure to COVID-19 without known infection.</a:t>
            </a:r>
          </a:p>
          <a:p>
            <a:r>
              <a:rPr lang="en-US" sz="1900" dirty="0" smtClean="0">
                <a:solidFill>
                  <a:schemeClr val="tx1"/>
                </a:solidFill>
                <a:latin typeface="Calibri" panose="020F0502020204030204" pitchFamily="34" charset="0"/>
                <a:cs typeface="Calibri" panose="020F0502020204030204" pitchFamily="34" charset="0"/>
              </a:rPr>
              <a:t>If </a:t>
            </a:r>
            <a:r>
              <a:rPr lang="en-US" sz="1900" dirty="0">
                <a:solidFill>
                  <a:schemeClr val="tx1"/>
                </a:solidFill>
                <a:latin typeface="Calibri" panose="020F0502020204030204" pitchFamily="34" charset="0"/>
                <a:cs typeface="Calibri" panose="020F0502020204030204" pitchFamily="34" charset="0"/>
              </a:rPr>
              <a:t>there are sequela or persistent symptoms or conditions following a previous (and not considered current) COVID-19 infection, U09.9 is the correct code. In anticipation of coding patients who have a previous infection and have been </a:t>
            </a:r>
            <a:r>
              <a:rPr lang="en-US" sz="1900" dirty="0" smtClean="0">
                <a:solidFill>
                  <a:schemeClr val="tx1"/>
                </a:solidFill>
                <a:latin typeface="Calibri" panose="020F0502020204030204" pitchFamily="34" charset="0"/>
                <a:cs typeface="Calibri" panose="020F0502020204030204" pitchFamily="34" charset="0"/>
              </a:rPr>
              <a:t>re-infected </a:t>
            </a:r>
            <a:r>
              <a:rPr lang="en-US" sz="1900" dirty="0">
                <a:solidFill>
                  <a:schemeClr val="tx1"/>
                </a:solidFill>
                <a:latin typeface="Calibri" panose="020F0502020204030204" pitchFamily="34" charset="0"/>
                <a:cs typeface="Calibri" panose="020F0502020204030204" pitchFamily="34" charset="0"/>
              </a:rPr>
              <a:t>with another case of COVID-19, there is instruction that U09.9 may be used in conjunction with U07.1</a:t>
            </a:r>
            <a:r>
              <a:rPr lang="en-US" sz="1900" dirty="0" smtClean="0">
                <a:solidFill>
                  <a:schemeClr val="tx1"/>
                </a:solidFill>
                <a:latin typeface="Calibri" panose="020F0502020204030204" pitchFamily="34" charset="0"/>
                <a:cs typeface="Calibri" panose="020F0502020204030204" pitchFamily="34" charset="0"/>
              </a:rPr>
              <a:t>.</a:t>
            </a:r>
          </a:p>
          <a:p>
            <a:r>
              <a:rPr lang="en-US" sz="2000" dirty="0">
                <a:solidFill>
                  <a:schemeClr val="tx1"/>
                </a:solidFill>
                <a:latin typeface="Calibri" panose="020F0502020204030204" pitchFamily="34" charset="0"/>
                <a:cs typeface="Calibri" panose="020F0502020204030204" pitchFamily="34" charset="0"/>
              </a:rPr>
              <a:t>Z71.85 Encounter for immunization safety counseling. </a:t>
            </a:r>
            <a:endParaRPr lang="en-US" sz="2000" dirty="0" smtClean="0">
              <a:solidFill>
                <a:schemeClr val="tx1"/>
              </a:solidFill>
              <a:latin typeface="Calibri" panose="020F0502020204030204" pitchFamily="34" charset="0"/>
              <a:cs typeface="Calibri" panose="020F0502020204030204" pitchFamily="34" charset="0"/>
            </a:endParaRPr>
          </a:p>
          <a:p>
            <a:pPr marL="0" indent="0">
              <a:buNone/>
            </a:pPr>
            <a:r>
              <a:rPr lang="en-US" sz="1900" b="1" dirty="0" smtClean="0">
                <a:solidFill>
                  <a:schemeClr val="tx1"/>
                </a:solidFill>
                <a:latin typeface="Calibri" panose="020F0502020204030204" pitchFamily="34" charset="0"/>
                <a:cs typeface="Calibri" panose="020F0502020204030204" pitchFamily="34" charset="0"/>
              </a:rPr>
              <a:t>Guidelines: </a:t>
            </a:r>
            <a:r>
              <a:rPr lang="en-US" sz="1900" dirty="0">
                <a:solidFill>
                  <a:schemeClr val="tx1"/>
                </a:solidFill>
                <a:latin typeface="Calibri" panose="020F0502020204030204" pitchFamily="34" charset="0"/>
                <a:cs typeface="Calibri" panose="020F0502020204030204" pitchFamily="34" charset="0"/>
              </a:rPr>
              <a:t>The guidelines edit says that it is for “counseling of a patient or caregiver regarding the safety of a vaccine,” but “it is not for the provision of general information regarding risks and potential side effects during routine encounters for the administration of vaccines.” Clearly this is to cover detailed discussions about COVID-19 vaccination or to attempt to overcome any other vaccine hesitancy. The American Academy of Pediatrics requested this new code, and it is intended to be used with Z23, Encounter for immunization or Z28</a:t>
            </a:r>
            <a:r>
              <a:rPr lang="en-US" sz="1900" dirty="0" smtClean="0">
                <a:solidFill>
                  <a:schemeClr val="tx1"/>
                </a:solidFill>
                <a:latin typeface="Calibri" panose="020F0502020204030204" pitchFamily="34" charset="0"/>
                <a:cs typeface="Calibri" panose="020F0502020204030204" pitchFamily="34" charset="0"/>
              </a:rPr>
              <a:t>., </a:t>
            </a:r>
            <a:r>
              <a:rPr lang="en-US" sz="1900" dirty="0">
                <a:solidFill>
                  <a:schemeClr val="tx1"/>
                </a:solidFill>
                <a:latin typeface="Calibri" panose="020F0502020204030204" pitchFamily="34" charset="0"/>
                <a:cs typeface="Calibri" panose="020F0502020204030204" pitchFamily="34" charset="0"/>
              </a:rPr>
              <a:t>Immunization not carried out and </a:t>
            </a:r>
            <a:r>
              <a:rPr lang="en-US" sz="1900" dirty="0" smtClean="0">
                <a:solidFill>
                  <a:schemeClr val="tx1"/>
                </a:solidFill>
                <a:latin typeface="Calibri" panose="020F0502020204030204" pitchFamily="34" charset="0"/>
                <a:cs typeface="Calibri" panose="020F0502020204030204" pitchFamily="34" charset="0"/>
              </a:rPr>
              <a:t>under-immunization </a:t>
            </a:r>
            <a:r>
              <a:rPr lang="en-US" sz="1900" dirty="0">
                <a:solidFill>
                  <a:schemeClr val="tx1"/>
                </a:solidFill>
                <a:latin typeface="Calibri" panose="020F0502020204030204" pitchFamily="34" charset="0"/>
                <a:cs typeface="Calibri" panose="020F0502020204030204" pitchFamily="34" charset="0"/>
              </a:rPr>
              <a:t>status.</a:t>
            </a:r>
          </a:p>
          <a:p>
            <a:endParaRPr lang="en-US" dirty="0"/>
          </a:p>
        </p:txBody>
      </p:sp>
    </p:spTree>
    <p:extLst>
      <p:ext uri="{BB962C8B-B14F-4D97-AF65-F5344CB8AC3E}">
        <p14:creationId xmlns:p14="http://schemas.microsoft.com/office/powerpoint/2010/main" val="557215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843"/>
            <a:ext cx="8596668" cy="637309"/>
          </a:xfrm>
        </p:spPr>
        <p:txBody>
          <a:bodyPr>
            <a:normAutofit fontScale="90000"/>
          </a:bodyPr>
          <a:lstStyle/>
          <a:p>
            <a:r>
              <a:rPr lang="en-US" b="1" dirty="0" smtClean="0">
                <a:latin typeface="Calibri" panose="020F0502020204030204" pitchFamily="34" charset="0"/>
              </a:rPr>
              <a:t>Social Determinants of Health (SDOH) Overview</a:t>
            </a:r>
            <a:endParaRPr lang="en-US" dirty="0"/>
          </a:p>
        </p:txBody>
      </p:sp>
      <p:sp>
        <p:nvSpPr>
          <p:cNvPr id="3" name="Content Placeholder 2"/>
          <p:cNvSpPr>
            <a:spLocks noGrp="1"/>
          </p:cNvSpPr>
          <p:nvPr>
            <p:ph idx="1"/>
          </p:nvPr>
        </p:nvSpPr>
        <p:spPr>
          <a:xfrm>
            <a:off x="677334" y="721152"/>
            <a:ext cx="10829722" cy="5992737"/>
          </a:xfrm>
        </p:spPr>
        <p:txBody>
          <a:bodyPr>
            <a:noAutofit/>
          </a:bodyPr>
          <a:lstStyle/>
          <a:p>
            <a:r>
              <a:rPr lang="en-US" sz="2400" dirty="0">
                <a:solidFill>
                  <a:schemeClr val="tx1"/>
                </a:solidFill>
                <a:latin typeface="Calibri" panose="020F0502020204030204" pitchFamily="34" charset="0"/>
                <a:cs typeface="Calibri" panose="020F0502020204030204" pitchFamily="34" charset="0"/>
              </a:rPr>
              <a:t>The following list provides examples of the social determinants of health, which can influence health equity in positive and negative ways:</a:t>
            </a:r>
          </a:p>
          <a:p>
            <a:pPr lvl="1">
              <a:buFont typeface="Wingdings" panose="05000000000000000000" pitchFamily="2" charset="2"/>
              <a:buChar char="q"/>
            </a:pPr>
            <a:r>
              <a:rPr lang="en-US" sz="2400" dirty="0">
                <a:solidFill>
                  <a:schemeClr val="tx1"/>
                </a:solidFill>
                <a:latin typeface="Calibri" panose="020F0502020204030204" pitchFamily="34" charset="0"/>
                <a:cs typeface="Calibri" panose="020F0502020204030204" pitchFamily="34" charset="0"/>
              </a:rPr>
              <a:t>Income and social protection</a:t>
            </a:r>
          </a:p>
          <a:p>
            <a:pPr lvl="1">
              <a:buFont typeface="Wingdings" panose="05000000000000000000" pitchFamily="2" charset="2"/>
              <a:buChar char="q"/>
            </a:pPr>
            <a:r>
              <a:rPr lang="en-US" sz="2400" dirty="0">
                <a:solidFill>
                  <a:schemeClr val="tx1"/>
                </a:solidFill>
                <a:latin typeface="Calibri" panose="020F0502020204030204" pitchFamily="34" charset="0"/>
                <a:cs typeface="Calibri" panose="020F0502020204030204" pitchFamily="34" charset="0"/>
              </a:rPr>
              <a:t>Education</a:t>
            </a:r>
          </a:p>
          <a:p>
            <a:pPr lvl="1">
              <a:buFont typeface="Wingdings" panose="05000000000000000000" pitchFamily="2" charset="2"/>
              <a:buChar char="q"/>
            </a:pPr>
            <a:r>
              <a:rPr lang="en-US" sz="2400" dirty="0">
                <a:solidFill>
                  <a:schemeClr val="tx1"/>
                </a:solidFill>
                <a:latin typeface="Calibri" panose="020F0502020204030204" pitchFamily="34" charset="0"/>
                <a:cs typeface="Calibri" panose="020F0502020204030204" pitchFamily="34" charset="0"/>
              </a:rPr>
              <a:t>Unemployment and job insecurity</a:t>
            </a:r>
          </a:p>
          <a:p>
            <a:pPr lvl="1">
              <a:buFont typeface="Wingdings" panose="05000000000000000000" pitchFamily="2" charset="2"/>
              <a:buChar char="q"/>
            </a:pPr>
            <a:r>
              <a:rPr lang="en-US" sz="2400" dirty="0">
                <a:solidFill>
                  <a:schemeClr val="tx1"/>
                </a:solidFill>
                <a:latin typeface="Calibri" panose="020F0502020204030204" pitchFamily="34" charset="0"/>
                <a:cs typeface="Calibri" panose="020F0502020204030204" pitchFamily="34" charset="0"/>
              </a:rPr>
              <a:t>Working life conditions</a:t>
            </a:r>
          </a:p>
          <a:p>
            <a:pPr lvl="1">
              <a:buFont typeface="Wingdings" panose="05000000000000000000" pitchFamily="2" charset="2"/>
              <a:buChar char="q"/>
            </a:pPr>
            <a:r>
              <a:rPr lang="en-US" sz="2400" dirty="0">
                <a:solidFill>
                  <a:schemeClr val="tx1"/>
                </a:solidFill>
                <a:latin typeface="Calibri" panose="020F0502020204030204" pitchFamily="34" charset="0"/>
                <a:cs typeface="Calibri" panose="020F0502020204030204" pitchFamily="34" charset="0"/>
              </a:rPr>
              <a:t>Food insecurity</a:t>
            </a:r>
          </a:p>
          <a:p>
            <a:pPr lvl="1">
              <a:buFont typeface="Wingdings" panose="05000000000000000000" pitchFamily="2" charset="2"/>
              <a:buChar char="q"/>
            </a:pPr>
            <a:r>
              <a:rPr lang="en-US" sz="2400" dirty="0">
                <a:solidFill>
                  <a:schemeClr val="tx1"/>
                </a:solidFill>
                <a:latin typeface="Calibri" panose="020F0502020204030204" pitchFamily="34" charset="0"/>
                <a:cs typeface="Calibri" panose="020F0502020204030204" pitchFamily="34" charset="0"/>
              </a:rPr>
              <a:t>Housing, basic amenities and the environment</a:t>
            </a:r>
          </a:p>
          <a:p>
            <a:pPr lvl="1">
              <a:buFont typeface="Wingdings" panose="05000000000000000000" pitchFamily="2" charset="2"/>
              <a:buChar char="q"/>
            </a:pPr>
            <a:r>
              <a:rPr lang="en-US" sz="2400" dirty="0">
                <a:solidFill>
                  <a:schemeClr val="tx1"/>
                </a:solidFill>
                <a:latin typeface="Calibri" panose="020F0502020204030204" pitchFamily="34" charset="0"/>
                <a:cs typeface="Calibri" panose="020F0502020204030204" pitchFamily="34" charset="0"/>
              </a:rPr>
              <a:t>Early childhood development</a:t>
            </a:r>
          </a:p>
          <a:p>
            <a:pPr lvl="1">
              <a:buFont typeface="Wingdings" panose="05000000000000000000" pitchFamily="2" charset="2"/>
              <a:buChar char="q"/>
            </a:pPr>
            <a:r>
              <a:rPr lang="en-US" sz="2400" dirty="0">
                <a:solidFill>
                  <a:schemeClr val="tx1"/>
                </a:solidFill>
                <a:latin typeface="Calibri" panose="020F0502020204030204" pitchFamily="34" charset="0"/>
                <a:cs typeface="Calibri" panose="020F0502020204030204" pitchFamily="34" charset="0"/>
              </a:rPr>
              <a:t>Social inclusion and non-discrimination</a:t>
            </a:r>
          </a:p>
          <a:p>
            <a:pPr lvl="1">
              <a:buFont typeface="Wingdings" panose="05000000000000000000" pitchFamily="2" charset="2"/>
              <a:buChar char="q"/>
            </a:pPr>
            <a:r>
              <a:rPr lang="en-US" sz="2400" dirty="0">
                <a:solidFill>
                  <a:schemeClr val="tx1"/>
                </a:solidFill>
                <a:latin typeface="Calibri" panose="020F0502020204030204" pitchFamily="34" charset="0"/>
                <a:cs typeface="Calibri" panose="020F0502020204030204" pitchFamily="34" charset="0"/>
              </a:rPr>
              <a:t>Structural conflict</a:t>
            </a:r>
          </a:p>
          <a:p>
            <a:pPr lvl="1">
              <a:buFont typeface="Wingdings" panose="05000000000000000000" pitchFamily="2" charset="2"/>
              <a:buChar char="q"/>
            </a:pPr>
            <a:r>
              <a:rPr lang="en-US" sz="2400" dirty="0">
                <a:solidFill>
                  <a:schemeClr val="tx1"/>
                </a:solidFill>
                <a:latin typeface="Calibri" panose="020F0502020204030204" pitchFamily="34" charset="0"/>
                <a:cs typeface="Calibri" panose="020F0502020204030204" pitchFamily="34" charset="0"/>
              </a:rPr>
              <a:t>Access to affordable health services of decent </a:t>
            </a:r>
            <a:r>
              <a:rPr lang="en-US" sz="2400" dirty="0" smtClean="0">
                <a:solidFill>
                  <a:schemeClr val="tx1"/>
                </a:solidFill>
                <a:latin typeface="Calibri" panose="020F0502020204030204" pitchFamily="34" charset="0"/>
                <a:cs typeface="Calibri" panose="020F0502020204030204" pitchFamily="34" charset="0"/>
              </a:rPr>
              <a:t>quality</a:t>
            </a:r>
            <a:endParaRPr lang="en-US" sz="2400" dirty="0">
              <a:solidFill>
                <a:schemeClr val="tx1"/>
              </a:solidFill>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32462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8778"/>
            <a:ext cx="8596668" cy="637309"/>
          </a:xfrm>
        </p:spPr>
        <p:txBody>
          <a:bodyPr>
            <a:normAutofit fontScale="90000"/>
          </a:bodyPr>
          <a:lstStyle/>
          <a:p>
            <a:r>
              <a:rPr lang="en-US" b="1" dirty="0" smtClean="0">
                <a:latin typeface="Calibri" panose="020F0502020204030204" pitchFamily="34" charset="0"/>
              </a:rPr>
              <a:t>SDOH Overview (continued)</a:t>
            </a:r>
            <a:endParaRPr lang="en-US" dirty="0"/>
          </a:p>
        </p:txBody>
      </p:sp>
      <p:sp>
        <p:nvSpPr>
          <p:cNvPr id="3" name="Content Placeholder 2"/>
          <p:cNvSpPr>
            <a:spLocks noGrp="1"/>
          </p:cNvSpPr>
          <p:nvPr>
            <p:ph idx="1"/>
          </p:nvPr>
        </p:nvSpPr>
        <p:spPr>
          <a:xfrm>
            <a:off x="677334" y="906087"/>
            <a:ext cx="10850270" cy="5741294"/>
          </a:xfrm>
        </p:spPr>
        <p:txBody>
          <a:bodyPr>
            <a:normAutofit/>
          </a:bodyPr>
          <a:lstStyle/>
          <a:p>
            <a:r>
              <a:rPr lang="en-US" sz="2800" dirty="0">
                <a:solidFill>
                  <a:schemeClr val="tx1"/>
                </a:solidFill>
                <a:latin typeface="Calibri" panose="020F0502020204030204" pitchFamily="34" charset="0"/>
                <a:cs typeface="Calibri" panose="020F0502020204030204" pitchFamily="34" charset="0"/>
              </a:rPr>
              <a:t>Inequities in health are socially determined, preventing poorer populations from moving up in society and making the most of their potential.</a:t>
            </a:r>
          </a:p>
          <a:p>
            <a:r>
              <a:rPr lang="en-US" sz="2800" dirty="0">
                <a:solidFill>
                  <a:schemeClr val="tx1"/>
                </a:solidFill>
                <a:latin typeface="Calibri" panose="020F0502020204030204" pitchFamily="34" charset="0"/>
                <a:cs typeface="Calibri" panose="020F0502020204030204" pitchFamily="34" charset="0"/>
              </a:rPr>
              <a:t>Pursuing health equity means striving for the highest possible standard of health for all people and giving special attention to the needs of those at greatest risk of poor health, based on social conditions.</a:t>
            </a:r>
          </a:p>
          <a:p>
            <a:r>
              <a:rPr lang="en-US" sz="2800" dirty="0">
                <a:solidFill>
                  <a:schemeClr val="tx1"/>
                </a:solidFill>
                <a:latin typeface="Calibri" panose="020F0502020204030204" pitchFamily="34" charset="0"/>
                <a:cs typeface="Calibri" panose="020F0502020204030204" pitchFamily="34" charset="0"/>
              </a:rPr>
              <a:t>Action requires not only equitable access to healthcare but also means working outside the healthcare system to address broader social well-being and development</a:t>
            </a:r>
            <a:r>
              <a:rPr lang="en-US" sz="2800" dirty="0" smtClean="0">
                <a:solidFill>
                  <a:schemeClr val="tx1"/>
                </a:solidFill>
                <a:latin typeface="Calibri" panose="020F0502020204030204" pitchFamily="34" charset="0"/>
                <a:cs typeface="Calibri" panose="020F0502020204030204" pitchFamily="34" charset="0"/>
              </a:rPr>
              <a:t>.</a:t>
            </a:r>
          </a:p>
          <a:p>
            <a:r>
              <a:rPr lang="en-US" sz="2800" b="1" i="1" dirty="0">
                <a:solidFill>
                  <a:schemeClr val="tx1"/>
                </a:solidFill>
                <a:latin typeface="Calibri" panose="020F0502020204030204" pitchFamily="34" charset="0"/>
                <a:cs typeface="Calibri" panose="020F0502020204030204" pitchFamily="34" charset="0"/>
              </a:rPr>
              <a:t>“Health equity is defined as the absence of unfair and avoidable or remediable differences in health among population groups defined socially, economically, demographically or geographically”.</a:t>
            </a:r>
            <a:endParaRPr lang="en-US" sz="2800" dirty="0">
              <a:solidFill>
                <a:schemeClr val="tx1"/>
              </a:solidFill>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1909507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503434"/>
          </a:xfrm>
        </p:spPr>
        <p:txBody>
          <a:bodyPr>
            <a:normAutofit fontScale="90000"/>
          </a:bodyPr>
          <a:lstStyle/>
          <a:p>
            <a:r>
              <a:rPr lang="en-US" b="1" dirty="0" smtClean="0">
                <a:latin typeface="Calibri" panose="020F0502020204030204" pitchFamily="34" charset="0"/>
                <a:cs typeface="Calibri" panose="020F0502020204030204" pitchFamily="34" charset="0"/>
              </a:rPr>
              <a:t>SDOH Z Codes</a:t>
            </a:r>
            <a:endParaRPr lang="en-US" b="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4" y="503434"/>
            <a:ext cx="11378687" cy="6643323"/>
          </a:xfrm>
        </p:spPr>
        <p:txBody>
          <a:bodyPr>
            <a:noAutofit/>
          </a:bodyPr>
          <a:lstStyle/>
          <a:p>
            <a:r>
              <a:rPr lang="en-US" sz="2000" dirty="0">
                <a:solidFill>
                  <a:schemeClr val="tx1"/>
                </a:solidFill>
                <a:latin typeface="Calibri" panose="020F0502020204030204" pitchFamily="34" charset="0"/>
                <a:cs typeface="Calibri" panose="020F0502020204030204" pitchFamily="34" charset="0"/>
              </a:rPr>
              <a:t>Z55.5 Less than a high school diploma</a:t>
            </a:r>
          </a:p>
          <a:p>
            <a:r>
              <a:rPr lang="en-US" sz="2000" dirty="0">
                <a:solidFill>
                  <a:schemeClr val="tx1"/>
                </a:solidFill>
                <a:latin typeface="Calibri" panose="020F0502020204030204" pitchFamily="34" charset="0"/>
                <a:cs typeface="Calibri" panose="020F0502020204030204" pitchFamily="34" charset="0"/>
              </a:rPr>
              <a:t>Z58 Problems related to physical environment</a:t>
            </a:r>
          </a:p>
          <a:p>
            <a:r>
              <a:rPr lang="en-US" sz="2000" dirty="0">
                <a:solidFill>
                  <a:schemeClr val="tx1"/>
                </a:solidFill>
                <a:latin typeface="Calibri" panose="020F0502020204030204" pitchFamily="34" charset="0"/>
                <a:cs typeface="Calibri" panose="020F0502020204030204" pitchFamily="34" charset="0"/>
              </a:rPr>
              <a:t>Z58.6 Inadequate drinking-water supply</a:t>
            </a:r>
          </a:p>
          <a:p>
            <a:r>
              <a:rPr lang="en-US" sz="2000" dirty="0">
                <a:solidFill>
                  <a:schemeClr val="tx1"/>
                </a:solidFill>
                <a:latin typeface="Calibri" panose="020F0502020204030204" pitchFamily="34" charset="0"/>
                <a:cs typeface="Calibri" panose="020F0502020204030204" pitchFamily="34" charset="0"/>
              </a:rPr>
              <a:t>Z59.00 Homelessness unspecified</a:t>
            </a:r>
          </a:p>
          <a:p>
            <a:r>
              <a:rPr lang="en-US" sz="2000" dirty="0">
                <a:solidFill>
                  <a:schemeClr val="tx1"/>
                </a:solidFill>
                <a:latin typeface="Calibri" panose="020F0502020204030204" pitchFamily="34" charset="0"/>
                <a:cs typeface="Calibri" panose="020F0502020204030204" pitchFamily="34" charset="0"/>
              </a:rPr>
              <a:t>Z59.01 Sheltered homelessness</a:t>
            </a:r>
          </a:p>
          <a:p>
            <a:r>
              <a:rPr lang="en-US" sz="2000" dirty="0">
                <a:solidFill>
                  <a:schemeClr val="tx1"/>
                </a:solidFill>
                <a:latin typeface="Calibri" panose="020F0502020204030204" pitchFamily="34" charset="0"/>
                <a:cs typeface="Calibri" panose="020F0502020204030204" pitchFamily="34" charset="0"/>
              </a:rPr>
              <a:t>Z59.02 Unsheltered homelessness</a:t>
            </a:r>
          </a:p>
          <a:p>
            <a:r>
              <a:rPr lang="en-US" sz="2000" dirty="0">
                <a:solidFill>
                  <a:schemeClr val="tx1"/>
                </a:solidFill>
                <a:latin typeface="Calibri" panose="020F0502020204030204" pitchFamily="34" charset="0"/>
                <a:cs typeface="Calibri" panose="020F0502020204030204" pitchFamily="34" charset="0"/>
              </a:rPr>
              <a:t>Z59.4 was revised from “Lack of adequate food and safe drinking water” to</a:t>
            </a:r>
          </a:p>
          <a:p>
            <a:pPr lvl="1"/>
            <a:r>
              <a:rPr lang="en-US" sz="2000" dirty="0">
                <a:solidFill>
                  <a:schemeClr val="tx1"/>
                </a:solidFill>
                <a:latin typeface="Calibri" panose="020F0502020204030204" pitchFamily="34" charset="0"/>
                <a:cs typeface="Calibri" panose="020F0502020204030204" pitchFamily="34" charset="0"/>
              </a:rPr>
              <a:t>Z559.4 “Lack of adequate food”</a:t>
            </a:r>
          </a:p>
          <a:p>
            <a:r>
              <a:rPr lang="en-US" sz="2000" dirty="0">
                <a:solidFill>
                  <a:schemeClr val="tx1"/>
                </a:solidFill>
                <a:latin typeface="Calibri" panose="020F0502020204030204" pitchFamily="34" charset="0"/>
                <a:cs typeface="Calibri" panose="020F0502020204030204" pitchFamily="34" charset="0"/>
              </a:rPr>
              <a:t>Z59.41 Food insecurity</a:t>
            </a:r>
          </a:p>
          <a:p>
            <a:r>
              <a:rPr lang="en-US" sz="2000" dirty="0">
                <a:solidFill>
                  <a:schemeClr val="tx1"/>
                </a:solidFill>
                <a:latin typeface="Calibri" panose="020F0502020204030204" pitchFamily="34" charset="0"/>
                <a:cs typeface="Calibri" panose="020F0502020204030204" pitchFamily="34" charset="0"/>
              </a:rPr>
              <a:t>Z59.48 Other specific lack of adequate food</a:t>
            </a:r>
          </a:p>
          <a:p>
            <a:r>
              <a:rPr lang="en-US" sz="2000" dirty="0">
                <a:solidFill>
                  <a:schemeClr val="tx1"/>
                </a:solidFill>
                <a:latin typeface="Calibri" panose="020F0502020204030204" pitchFamily="34" charset="0"/>
                <a:cs typeface="Calibri" panose="020F0502020204030204" pitchFamily="34" charset="0"/>
              </a:rPr>
              <a:t>Z59.81 Housing instability, housed</a:t>
            </a:r>
          </a:p>
          <a:p>
            <a:r>
              <a:rPr lang="en-US" sz="2000" dirty="0">
                <a:solidFill>
                  <a:schemeClr val="tx1"/>
                </a:solidFill>
                <a:latin typeface="Calibri" panose="020F0502020204030204" pitchFamily="34" charset="0"/>
                <a:cs typeface="Calibri" panose="020F0502020204030204" pitchFamily="34" charset="0"/>
              </a:rPr>
              <a:t>Z59.811 Housing instability, housed with risk of homelessness</a:t>
            </a:r>
          </a:p>
          <a:p>
            <a:r>
              <a:rPr lang="en-US" sz="2000" dirty="0">
                <a:solidFill>
                  <a:schemeClr val="tx1"/>
                </a:solidFill>
                <a:latin typeface="Calibri" panose="020F0502020204030204" pitchFamily="34" charset="0"/>
                <a:cs typeface="Calibri" panose="020F0502020204030204" pitchFamily="34" charset="0"/>
              </a:rPr>
              <a:t>Z59.812 Housing instability, housed, homelessness in past 12 months</a:t>
            </a:r>
          </a:p>
          <a:p>
            <a:r>
              <a:rPr lang="en-US" sz="2000" dirty="0">
                <a:solidFill>
                  <a:schemeClr val="tx1"/>
                </a:solidFill>
                <a:latin typeface="Calibri" panose="020F0502020204030204" pitchFamily="34" charset="0"/>
                <a:cs typeface="Calibri" panose="020F0502020204030204" pitchFamily="34" charset="0"/>
              </a:rPr>
              <a:t>X59.819 Housing instability, housed unspecified</a:t>
            </a:r>
          </a:p>
          <a:p>
            <a:r>
              <a:rPr lang="en-US" sz="2000" dirty="0">
                <a:solidFill>
                  <a:schemeClr val="tx1"/>
                </a:solidFill>
                <a:latin typeface="Calibri" panose="020F0502020204030204" pitchFamily="34" charset="0"/>
                <a:cs typeface="Calibri" panose="020F0502020204030204" pitchFamily="34" charset="0"/>
              </a:rPr>
              <a:t>Z59.89 Other problems related to housing and economic </a:t>
            </a:r>
            <a:r>
              <a:rPr lang="en-US" sz="2000" dirty="0" smtClean="0">
                <a:solidFill>
                  <a:schemeClr val="tx1"/>
                </a:solidFill>
                <a:latin typeface="Calibri" panose="020F0502020204030204" pitchFamily="34" charset="0"/>
                <a:cs typeface="Calibri" panose="020F0502020204030204" pitchFamily="34" charset="0"/>
              </a:rPr>
              <a:t>circumstances</a:t>
            </a:r>
            <a:endParaRPr lang="en-US" sz="20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276193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2" y="175491"/>
            <a:ext cx="9640949" cy="637309"/>
          </a:xfrm>
        </p:spPr>
        <p:txBody>
          <a:bodyPr>
            <a:normAutofit/>
          </a:bodyPr>
          <a:lstStyle/>
          <a:p>
            <a:r>
              <a:rPr lang="en-US" sz="2800" b="1" dirty="0" smtClean="0">
                <a:latin typeface="Calibri" panose="020F0502020204030204" pitchFamily="34" charset="0"/>
                <a:cs typeface="Calibri" panose="020F0502020204030204" pitchFamily="34" charset="0"/>
              </a:rPr>
              <a:t>Hierarchical Condition Category (HCC) Coding Importance</a:t>
            </a:r>
            <a:endParaRPr lang="en-US" sz="2800" b="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2" y="812800"/>
            <a:ext cx="11036612" cy="5523235"/>
          </a:xfrm>
        </p:spPr>
        <p:txBody>
          <a:bodyPr>
            <a:normAutofit lnSpcReduction="10000"/>
          </a:bodyPr>
          <a:lstStyle/>
          <a:p>
            <a:pPr>
              <a:buFont typeface="Wingdings" panose="05000000000000000000" pitchFamily="2" charset="2"/>
              <a:buChar char="q"/>
            </a:pPr>
            <a:r>
              <a:rPr lang="en-US" sz="2800" dirty="0" smtClean="0">
                <a:solidFill>
                  <a:schemeClr val="tx1"/>
                </a:solidFill>
                <a:latin typeface="Calibri" panose="020F0502020204030204" pitchFamily="34" charset="0"/>
                <a:cs typeface="Calibri" panose="020F0502020204030204" pitchFamily="34" charset="0"/>
              </a:rPr>
              <a:t>Diagnosis/Risk Capture resets on January 1, 2022</a:t>
            </a:r>
          </a:p>
          <a:p>
            <a:pPr>
              <a:buFont typeface="Wingdings" panose="05000000000000000000" pitchFamily="2" charset="2"/>
              <a:buChar char="q"/>
            </a:pPr>
            <a:r>
              <a:rPr lang="en-US" sz="2800" dirty="0" smtClean="0">
                <a:solidFill>
                  <a:schemeClr val="tx1"/>
                </a:solidFill>
                <a:latin typeface="Calibri" panose="020F0502020204030204" pitchFamily="34" charset="0"/>
                <a:cs typeface="Calibri" panose="020F0502020204030204" pitchFamily="34" charset="0"/>
              </a:rPr>
              <a:t>ICD-10 </a:t>
            </a:r>
            <a:r>
              <a:rPr lang="en-US" sz="2800" dirty="0">
                <a:solidFill>
                  <a:schemeClr val="tx1"/>
                </a:solidFill>
                <a:latin typeface="Calibri" panose="020F0502020204030204" pitchFamily="34" charset="0"/>
                <a:cs typeface="Calibri" panose="020F0502020204030204" pitchFamily="34" charset="0"/>
              </a:rPr>
              <a:t>codes mapped to Hierarchical Condition Category (HCC) codes are used to determine the severity of illness of patient panels.</a:t>
            </a:r>
          </a:p>
          <a:p>
            <a:pPr>
              <a:buFont typeface="Wingdings" panose="05000000000000000000" pitchFamily="2" charset="2"/>
              <a:buChar char="q"/>
            </a:pPr>
            <a:r>
              <a:rPr lang="en-US" sz="2800" dirty="0">
                <a:solidFill>
                  <a:schemeClr val="tx1"/>
                </a:solidFill>
                <a:latin typeface="Calibri" panose="020F0502020204030204" pitchFamily="34" charset="0"/>
                <a:cs typeface="Calibri" panose="020F0502020204030204" pitchFamily="34" charset="0"/>
              </a:rPr>
              <a:t>New payment models include risk-adjustment factors for patient health status.</a:t>
            </a:r>
          </a:p>
          <a:p>
            <a:pPr>
              <a:buFont typeface="Wingdings" panose="05000000000000000000" pitchFamily="2" charset="2"/>
              <a:buChar char="q"/>
            </a:pPr>
            <a:r>
              <a:rPr lang="en-US" sz="2800" dirty="0">
                <a:solidFill>
                  <a:schemeClr val="tx1"/>
                </a:solidFill>
                <a:latin typeface="Calibri" panose="020F0502020204030204" pitchFamily="34" charset="0"/>
                <a:cs typeface="Calibri" panose="020F0502020204030204" pitchFamily="34" charset="0"/>
              </a:rPr>
              <a:t>Physicians should report not only the diagnosis codes that describe why a patient was </a:t>
            </a:r>
            <a:r>
              <a:rPr lang="en-US" sz="2800" dirty="0" smtClean="0">
                <a:solidFill>
                  <a:schemeClr val="tx1"/>
                </a:solidFill>
                <a:latin typeface="Calibri" panose="020F0502020204030204" pitchFamily="34" charset="0"/>
                <a:cs typeface="Calibri" panose="020F0502020204030204" pitchFamily="34" charset="0"/>
              </a:rPr>
              <a:t>seen, </a:t>
            </a:r>
            <a:r>
              <a:rPr lang="en-US" sz="2800" dirty="0">
                <a:solidFill>
                  <a:schemeClr val="tx1"/>
                </a:solidFill>
                <a:latin typeface="Calibri" panose="020F0502020204030204" pitchFamily="34" charset="0"/>
                <a:cs typeface="Calibri" panose="020F0502020204030204" pitchFamily="34" charset="0"/>
              </a:rPr>
              <a:t>but also any diagnosis codes associated with chronic conditions that affect treatment choices.</a:t>
            </a:r>
          </a:p>
          <a:p>
            <a:pPr>
              <a:buFont typeface="Wingdings" panose="05000000000000000000" pitchFamily="2" charset="2"/>
              <a:buChar char="q"/>
            </a:pPr>
            <a:r>
              <a:rPr lang="en-US" sz="2800" dirty="0">
                <a:solidFill>
                  <a:schemeClr val="tx1"/>
                </a:solidFill>
                <a:latin typeface="Calibri" panose="020F0502020204030204" pitchFamily="34" charset="0"/>
                <a:cs typeface="Calibri" panose="020F0502020204030204" pitchFamily="34" charset="0"/>
              </a:rPr>
              <a:t>Patient risk scores are reset each year, so physicians should comprehensively code chronic conditions at annual visits</a:t>
            </a:r>
            <a:r>
              <a:rPr lang="en-US" sz="2800" dirty="0" smtClean="0">
                <a:solidFill>
                  <a:schemeClr val="tx1"/>
                </a:solidFill>
                <a:latin typeface="Calibri" panose="020F0502020204030204" pitchFamily="34" charset="0"/>
                <a:cs typeface="Calibri" panose="020F0502020204030204" pitchFamily="34" charset="0"/>
              </a:rPr>
              <a:t>.</a:t>
            </a:r>
          </a:p>
          <a:p>
            <a:pPr>
              <a:buFont typeface="Wingdings" panose="05000000000000000000" pitchFamily="2" charset="2"/>
              <a:buChar char="q"/>
            </a:pPr>
            <a:r>
              <a:rPr lang="en-US" sz="2800" dirty="0">
                <a:solidFill>
                  <a:schemeClr val="tx1"/>
                </a:solidFill>
                <a:latin typeface="Calibri" panose="020F0502020204030204" pitchFamily="34" charset="0"/>
                <a:cs typeface="Calibri" panose="020F0502020204030204" pitchFamily="34" charset="0"/>
              </a:rPr>
              <a:t>Risk-adjustment models assign each patient a risk score based on demographics and health status. </a:t>
            </a:r>
            <a:endParaRPr lang="en-US" sz="2800" dirty="0" smtClean="0">
              <a:solidFill>
                <a:schemeClr val="tx1"/>
              </a:solidFill>
              <a:latin typeface="Calibri" panose="020F0502020204030204" pitchFamily="34" charset="0"/>
              <a:cs typeface="Calibri" panose="020F0502020204030204" pitchFamily="34" charset="0"/>
            </a:endParaRPr>
          </a:p>
          <a:p>
            <a:pPr>
              <a:buFont typeface="Wingdings" panose="05000000000000000000" pitchFamily="2" charset="2"/>
              <a:buChar char="q"/>
            </a:pPr>
            <a:endParaRPr lang="en-US" sz="2400" dirty="0" smtClean="0"/>
          </a:p>
          <a:p>
            <a:pPr>
              <a:buFont typeface="Wingdings" panose="05000000000000000000" pitchFamily="2" charset="2"/>
              <a:buChar char="q"/>
            </a:pPr>
            <a:endParaRPr lang="en-US" sz="2400" dirty="0" smtClean="0"/>
          </a:p>
          <a:p>
            <a:pPr>
              <a:buFont typeface="Wingdings" panose="05000000000000000000" pitchFamily="2" charset="2"/>
              <a:buChar char="q"/>
            </a:pPr>
            <a:endParaRPr lang="en-US" dirty="0" smtClean="0"/>
          </a:p>
          <a:p>
            <a:pPr>
              <a:buFont typeface="Wingdings" panose="05000000000000000000" pitchFamily="2" charset="2"/>
              <a:buChar char="q"/>
            </a:pPr>
            <a:endParaRPr lang="en-US" dirty="0"/>
          </a:p>
        </p:txBody>
      </p:sp>
    </p:spTree>
    <p:extLst>
      <p:ext uri="{BB962C8B-B14F-4D97-AF65-F5344CB8AC3E}">
        <p14:creationId xmlns:p14="http://schemas.microsoft.com/office/powerpoint/2010/main" val="1263117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57537"/>
            <a:ext cx="8596668" cy="695218"/>
          </a:xfrm>
        </p:spPr>
        <p:txBody>
          <a:bodyPr/>
          <a:lstStyle/>
          <a:p>
            <a:r>
              <a:rPr lang="en-US" b="1" dirty="0" smtClean="0">
                <a:latin typeface="Calibri" panose="020F0502020204030204" pitchFamily="34" charset="0"/>
                <a:cs typeface="Calibri" panose="020F0502020204030204" pitchFamily="34" charset="0"/>
              </a:rPr>
              <a:t>HCC Coding Importance</a:t>
            </a:r>
            <a:endParaRPr lang="en-US" b="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3" y="852755"/>
            <a:ext cx="10285193" cy="5835721"/>
          </a:xfrm>
        </p:spPr>
        <p:txBody>
          <a:bodyPr>
            <a:normAutofit fontScale="92500"/>
          </a:bodyPr>
          <a:lstStyle/>
          <a:p>
            <a:pPr>
              <a:buFont typeface="Wingdings" panose="05000000000000000000" pitchFamily="2" charset="2"/>
              <a:buChar char="q"/>
            </a:pPr>
            <a:r>
              <a:rPr lang="en-US" sz="2800" dirty="0">
                <a:solidFill>
                  <a:schemeClr val="tx1"/>
                </a:solidFill>
                <a:latin typeface="Calibri" panose="020F0502020204030204" pitchFamily="34" charset="0"/>
                <a:cs typeface="Calibri" panose="020F0502020204030204" pitchFamily="34" charset="0"/>
              </a:rPr>
              <a:t>Demographic variables may include age, gender, dual Medicare/Medicaid eligibility, whether the patient lives at home or in an institution, and whether the patient has end-stage renal disease. </a:t>
            </a:r>
          </a:p>
          <a:p>
            <a:pPr>
              <a:buFont typeface="Wingdings" panose="05000000000000000000" pitchFamily="2" charset="2"/>
              <a:buChar char="q"/>
            </a:pPr>
            <a:r>
              <a:rPr lang="en-US" sz="2800" dirty="0">
                <a:solidFill>
                  <a:schemeClr val="tx1"/>
                </a:solidFill>
                <a:latin typeface="Calibri" panose="020F0502020204030204" pitchFamily="34" charset="0"/>
                <a:cs typeface="Calibri" panose="020F0502020204030204" pitchFamily="34" charset="0"/>
              </a:rPr>
              <a:t>Health status is based on the diagnosis codes submitted on inpatient, outpatient, and professional claims in a calendar year. </a:t>
            </a:r>
          </a:p>
          <a:p>
            <a:pPr>
              <a:buFont typeface="Wingdings" panose="05000000000000000000" pitchFamily="2" charset="2"/>
              <a:buChar char="q"/>
            </a:pPr>
            <a:r>
              <a:rPr lang="en-US" sz="2800" dirty="0">
                <a:solidFill>
                  <a:schemeClr val="tx1"/>
                </a:solidFill>
                <a:latin typeface="Calibri" panose="020F0502020204030204" pitchFamily="34" charset="0"/>
                <a:cs typeface="Calibri" panose="020F0502020204030204" pitchFamily="34" charset="0"/>
              </a:rPr>
              <a:t>Certain diagnosis codes map to disease groups (HCCs). Demographics and HCCs are weighted and used to calculate a risk-adjustment factor (RAF) score.</a:t>
            </a:r>
          </a:p>
          <a:p>
            <a:pPr>
              <a:buFont typeface="Wingdings" panose="05000000000000000000" pitchFamily="2" charset="2"/>
              <a:buChar char="q"/>
            </a:pPr>
            <a:r>
              <a:rPr lang="en-US" sz="2800" dirty="0">
                <a:solidFill>
                  <a:schemeClr val="tx1"/>
                </a:solidFill>
                <a:latin typeface="Calibri" panose="020F0502020204030204" pitchFamily="34" charset="0"/>
                <a:cs typeface="Calibri" panose="020F0502020204030204" pitchFamily="34" charset="0"/>
              </a:rPr>
              <a:t>The risk score is reset each contract year for individual patients, and only diagnoses reported within that year are used to calculate the score. </a:t>
            </a:r>
          </a:p>
          <a:p>
            <a:pPr>
              <a:buFont typeface="Wingdings" panose="05000000000000000000" pitchFamily="2" charset="2"/>
              <a:buChar char="q"/>
            </a:pPr>
            <a:r>
              <a:rPr lang="en-US" sz="2800" dirty="0">
                <a:solidFill>
                  <a:schemeClr val="tx1"/>
                </a:solidFill>
                <a:latin typeface="Calibri" panose="020F0502020204030204" pitchFamily="34" charset="0"/>
                <a:cs typeface="Calibri" panose="020F0502020204030204" pitchFamily="34" charset="0"/>
              </a:rPr>
              <a:t>Individual claims are paid at the contracted rate, but payers use the group's overall risk score to calculate future payment rates and bonuses. </a:t>
            </a:r>
          </a:p>
          <a:p>
            <a:endParaRPr lang="en-US" sz="2400" dirty="0"/>
          </a:p>
        </p:txBody>
      </p:sp>
    </p:spTree>
    <p:extLst>
      <p:ext uri="{BB962C8B-B14F-4D97-AF65-F5344CB8AC3E}">
        <p14:creationId xmlns:p14="http://schemas.microsoft.com/office/powerpoint/2010/main" val="551007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86328"/>
            <a:ext cx="9076266" cy="748145"/>
          </a:xfrm>
        </p:spPr>
        <p:txBody>
          <a:bodyPr/>
          <a:lstStyle/>
          <a:p>
            <a:r>
              <a:rPr lang="en-US" b="1" dirty="0">
                <a:latin typeface="Calibri" panose="020F0502020204030204" pitchFamily="34" charset="0"/>
                <a:cs typeface="Calibri" panose="020F0502020204030204" pitchFamily="34" charset="0"/>
              </a:rPr>
              <a:t>Highlights of the new 2022 CPT code </a:t>
            </a:r>
            <a:r>
              <a:rPr lang="en-US" b="1" dirty="0" smtClean="0">
                <a:latin typeface="Calibri" panose="020F0502020204030204" pitchFamily="34" charset="0"/>
                <a:cs typeface="Calibri" panose="020F0502020204030204" pitchFamily="34" charset="0"/>
              </a:rPr>
              <a:t>Updates</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3" y="1034473"/>
            <a:ext cx="9501139" cy="5823527"/>
          </a:xfrm>
        </p:spPr>
        <p:txBody>
          <a:bodyPr>
            <a:normAutofit/>
          </a:bodyPr>
          <a:lstStyle/>
          <a:p>
            <a:pPr lvl="0"/>
            <a:r>
              <a:rPr lang="en-US" sz="2000" dirty="0">
                <a:solidFill>
                  <a:schemeClr val="tx1"/>
                </a:solidFill>
                <a:latin typeface="Calibri" panose="020F0502020204030204" pitchFamily="34" charset="0"/>
                <a:cs typeface="Calibri" panose="020F0502020204030204" pitchFamily="34" charset="0"/>
              </a:rPr>
              <a:t>The American Medical Association (AMA) has made 405 editorial changes, including 249 new codes, 63 deletions and 93 revisions</a:t>
            </a:r>
          </a:p>
          <a:p>
            <a:pPr lvl="0"/>
            <a:r>
              <a:rPr lang="en-US" sz="2000" dirty="0">
                <a:solidFill>
                  <a:schemeClr val="tx1"/>
                </a:solidFill>
                <a:latin typeface="Calibri" panose="020F0502020204030204" pitchFamily="34" charset="0"/>
                <a:cs typeface="Calibri" panose="020F0502020204030204" pitchFamily="34" charset="0"/>
              </a:rPr>
              <a:t>Updates are effective on January 1, 2022 </a:t>
            </a:r>
          </a:p>
          <a:p>
            <a:pPr lvl="0"/>
            <a:r>
              <a:rPr lang="en-US" sz="2000" dirty="0">
                <a:solidFill>
                  <a:schemeClr val="tx1"/>
                </a:solidFill>
                <a:latin typeface="Calibri" panose="020F0502020204030204" pitchFamily="34" charset="0"/>
                <a:cs typeface="Calibri" panose="020F0502020204030204" pitchFamily="34" charset="0"/>
              </a:rPr>
              <a:t>The CPT code set incorporates a series of 15 vaccine-specific codes to efficiently report and track immunizations and administrative services against COVID-19 </a:t>
            </a:r>
          </a:p>
          <a:p>
            <a:pPr lvl="0"/>
            <a:r>
              <a:rPr lang="en-US" sz="2000" dirty="0">
                <a:solidFill>
                  <a:schemeClr val="tx1"/>
                </a:solidFill>
                <a:latin typeface="Calibri" panose="020F0502020204030204" pitchFamily="34" charset="0"/>
                <a:cs typeface="Calibri" panose="020F0502020204030204" pitchFamily="34" charset="0"/>
              </a:rPr>
              <a:t>Almost half of the editorial changes are tied to new technology services described in Category III CPT codes and the continued expansion of the Proprietary Laboratory Analyses (PLA) section of the CPT code set</a:t>
            </a:r>
          </a:p>
          <a:p>
            <a:pPr lvl="0"/>
            <a:r>
              <a:rPr lang="en-US" sz="2000" dirty="0">
                <a:solidFill>
                  <a:schemeClr val="tx1"/>
                </a:solidFill>
                <a:latin typeface="Calibri" panose="020F0502020204030204" pitchFamily="34" charset="0"/>
                <a:cs typeface="Calibri" panose="020F0502020204030204" pitchFamily="34" charset="0"/>
              </a:rPr>
              <a:t>In response to the fast pace of innovation in digital medicine services, the AMA created 5 new CPT codes (98975, 98976, 98977, 98980, 98981) to report therapeutic remote monitoring.</a:t>
            </a:r>
          </a:p>
          <a:p>
            <a:pPr lvl="0"/>
            <a:r>
              <a:rPr lang="en-US" sz="2000" dirty="0">
                <a:solidFill>
                  <a:schemeClr val="tx1"/>
                </a:solidFill>
                <a:latin typeface="Calibri" panose="020F0502020204030204" pitchFamily="34" charset="0"/>
                <a:cs typeface="Calibri" panose="020F0502020204030204" pitchFamily="34" charset="0"/>
              </a:rPr>
              <a:t>The AMA also created new codes for principal care management (99424, 99425, 99426, 99427), which allow physicians and qualified health care professionals to report care management services for patients with one complex chronic condition.</a:t>
            </a:r>
          </a:p>
          <a:p>
            <a:endParaRPr lang="en-US"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11838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7855"/>
            <a:ext cx="9067030" cy="711200"/>
          </a:xfrm>
        </p:spPr>
        <p:txBody>
          <a:bodyPr>
            <a:normAutofit fontScale="90000"/>
          </a:bodyPr>
          <a:lstStyle/>
          <a:p>
            <a:r>
              <a:rPr lang="en-US" b="1" dirty="0" smtClean="0"/>
              <a:t>CPT Code Book Arrangement</a:t>
            </a:r>
            <a:r>
              <a:rPr lang="en-US" dirty="0"/>
              <a:t/>
            </a:r>
            <a:br>
              <a:rPr lang="en-US" dirty="0"/>
            </a:br>
            <a:endParaRPr lang="en-US" dirty="0"/>
          </a:p>
        </p:txBody>
      </p:sp>
      <p:sp>
        <p:nvSpPr>
          <p:cNvPr id="3" name="Content Placeholder 2"/>
          <p:cNvSpPr>
            <a:spLocks noGrp="1"/>
          </p:cNvSpPr>
          <p:nvPr>
            <p:ph idx="1"/>
          </p:nvPr>
        </p:nvSpPr>
        <p:spPr>
          <a:xfrm>
            <a:off x="677334" y="877454"/>
            <a:ext cx="8596668" cy="5837381"/>
          </a:xfrm>
        </p:spPr>
        <p:txBody>
          <a:bodyPr>
            <a:normAutofit fontScale="70000" lnSpcReduction="20000"/>
          </a:bodyPr>
          <a:lstStyle/>
          <a:p>
            <a:pPr lvl="0"/>
            <a:r>
              <a:rPr lang="en-US" sz="3200" b="1" dirty="0" smtClean="0">
                <a:solidFill>
                  <a:schemeClr val="tx1"/>
                </a:solidFill>
                <a:latin typeface="Calibri" panose="020F0502020204030204" pitchFamily="34" charset="0"/>
                <a:cs typeface="Calibri" panose="020F0502020204030204" pitchFamily="34" charset="0"/>
              </a:rPr>
              <a:t>Category I Codes</a:t>
            </a:r>
          </a:p>
          <a:p>
            <a:pPr lvl="1">
              <a:buFont typeface="Wingdings" panose="05000000000000000000" pitchFamily="2" charset="2"/>
              <a:buChar char="q"/>
            </a:pPr>
            <a:r>
              <a:rPr lang="en-US" sz="3200" dirty="0" smtClean="0">
                <a:solidFill>
                  <a:schemeClr val="tx1"/>
                </a:solidFill>
                <a:latin typeface="Calibri" panose="020F0502020204030204" pitchFamily="34" charset="0"/>
                <a:cs typeface="Calibri" panose="020F0502020204030204" pitchFamily="34" charset="0"/>
              </a:rPr>
              <a:t>Evaluation </a:t>
            </a:r>
            <a:r>
              <a:rPr lang="en-US" sz="3200" dirty="0">
                <a:solidFill>
                  <a:schemeClr val="tx1"/>
                </a:solidFill>
                <a:latin typeface="Calibri" panose="020F0502020204030204" pitchFamily="34" charset="0"/>
                <a:cs typeface="Calibri" panose="020F0502020204030204" pitchFamily="34" charset="0"/>
              </a:rPr>
              <a:t>&amp; Management Services: (99202 – 99499)</a:t>
            </a:r>
          </a:p>
          <a:p>
            <a:pPr lvl="1">
              <a:buFont typeface="Wingdings" panose="05000000000000000000" pitchFamily="2" charset="2"/>
              <a:buChar char="q"/>
            </a:pPr>
            <a:r>
              <a:rPr lang="en-US" sz="3200" dirty="0">
                <a:solidFill>
                  <a:schemeClr val="tx1"/>
                </a:solidFill>
                <a:latin typeface="Calibri" panose="020F0502020204030204" pitchFamily="34" charset="0"/>
                <a:cs typeface="Calibri" panose="020F0502020204030204" pitchFamily="34" charset="0"/>
              </a:rPr>
              <a:t>Anesthesia Services: (01000 – 01999)</a:t>
            </a:r>
          </a:p>
          <a:p>
            <a:pPr lvl="1">
              <a:buFont typeface="Wingdings" panose="05000000000000000000" pitchFamily="2" charset="2"/>
              <a:buChar char="q"/>
            </a:pPr>
            <a:r>
              <a:rPr lang="en-US" sz="3200" dirty="0">
                <a:solidFill>
                  <a:schemeClr val="tx1"/>
                </a:solidFill>
                <a:latin typeface="Calibri" panose="020F0502020204030204" pitchFamily="34" charset="0"/>
                <a:cs typeface="Calibri" panose="020F0502020204030204" pitchFamily="34" charset="0"/>
              </a:rPr>
              <a:t>Surgery: (10021 – 69990) </a:t>
            </a:r>
            <a:r>
              <a:rPr lang="en-US" sz="3200" b="1" i="1" dirty="0">
                <a:solidFill>
                  <a:schemeClr val="tx1"/>
                </a:solidFill>
                <a:latin typeface="Calibri" panose="020F0502020204030204" pitchFamily="34" charset="0"/>
                <a:cs typeface="Calibri" panose="020F0502020204030204" pitchFamily="34" charset="0"/>
              </a:rPr>
              <a:t>This is separated by body system in the CPT code book</a:t>
            </a:r>
            <a:endParaRPr lang="en-US" sz="3200" b="1" dirty="0">
              <a:solidFill>
                <a:schemeClr val="tx1"/>
              </a:solidFill>
              <a:latin typeface="Calibri" panose="020F0502020204030204" pitchFamily="34" charset="0"/>
              <a:cs typeface="Calibri" panose="020F0502020204030204" pitchFamily="34" charset="0"/>
            </a:endParaRPr>
          </a:p>
          <a:p>
            <a:pPr lvl="1">
              <a:buFont typeface="Wingdings" panose="05000000000000000000" pitchFamily="2" charset="2"/>
              <a:buChar char="q"/>
            </a:pPr>
            <a:r>
              <a:rPr lang="en-US" sz="3200" dirty="0">
                <a:solidFill>
                  <a:schemeClr val="tx1"/>
                </a:solidFill>
                <a:latin typeface="Calibri" panose="020F0502020204030204" pitchFamily="34" charset="0"/>
                <a:cs typeface="Calibri" panose="020F0502020204030204" pitchFamily="34" charset="0"/>
              </a:rPr>
              <a:t>Radiology Services: (70010 – 79999)</a:t>
            </a:r>
          </a:p>
          <a:p>
            <a:pPr lvl="1">
              <a:buFont typeface="Wingdings" panose="05000000000000000000" pitchFamily="2" charset="2"/>
              <a:buChar char="q"/>
            </a:pPr>
            <a:r>
              <a:rPr lang="en-US" sz="3200" dirty="0">
                <a:solidFill>
                  <a:schemeClr val="tx1"/>
                </a:solidFill>
                <a:latin typeface="Calibri" panose="020F0502020204030204" pitchFamily="34" charset="0"/>
                <a:cs typeface="Calibri" panose="020F0502020204030204" pitchFamily="34" charset="0"/>
              </a:rPr>
              <a:t>Pathology and Laboratory Services: (80047 – 89398)</a:t>
            </a:r>
          </a:p>
          <a:p>
            <a:pPr lvl="1">
              <a:buFont typeface="Wingdings" panose="05000000000000000000" pitchFamily="2" charset="2"/>
              <a:buChar char="q"/>
            </a:pPr>
            <a:r>
              <a:rPr lang="en-US" sz="3200" dirty="0">
                <a:solidFill>
                  <a:schemeClr val="tx1"/>
                </a:solidFill>
                <a:latin typeface="Calibri" panose="020F0502020204030204" pitchFamily="34" charset="0"/>
                <a:cs typeface="Calibri" panose="020F0502020204030204" pitchFamily="34" charset="0"/>
              </a:rPr>
              <a:t>Medical Services and Procedures: (90281 – 99607</a:t>
            </a:r>
            <a:r>
              <a:rPr lang="en-US" sz="3200" dirty="0" smtClean="0">
                <a:solidFill>
                  <a:schemeClr val="tx1"/>
                </a:solidFill>
                <a:latin typeface="Calibri" panose="020F0502020204030204" pitchFamily="34" charset="0"/>
                <a:cs typeface="Calibri" panose="020F0502020204030204" pitchFamily="34" charset="0"/>
              </a:rPr>
              <a:t>)</a:t>
            </a:r>
          </a:p>
          <a:p>
            <a:r>
              <a:rPr lang="en-US" sz="3200" b="1" dirty="0">
                <a:solidFill>
                  <a:schemeClr val="tx1"/>
                </a:solidFill>
                <a:latin typeface="Calibri" panose="020F0502020204030204" pitchFamily="34" charset="0"/>
                <a:cs typeface="Calibri" panose="020F0502020204030204" pitchFamily="34" charset="0"/>
              </a:rPr>
              <a:t>Category II Codes</a:t>
            </a:r>
          </a:p>
          <a:p>
            <a:pPr lvl="1">
              <a:buFont typeface="Wingdings" panose="05000000000000000000" pitchFamily="2" charset="2"/>
              <a:buChar char="q"/>
            </a:pPr>
            <a:r>
              <a:rPr lang="en-US" sz="3000" dirty="0">
                <a:solidFill>
                  <a:schemeClr val="tx1"/>
                </a:solidFill>
                <a:latin typeface="Calibri" panose="020F0502020204030204" pitchFamily="34" charset="0"/>
                <a:cs typeface="Calibri" panose="020F0502020204030204" pitchFamily="34" charset="0"/>
              </a:rPr>
              <a:t>Category II codes, consist of four numbers and the letter F. They are supplemental tracking and performance measurement codes that providers can assign in addition to Category I codes. Category I codes are linked to reimbursement and Category II codes are linked to performance measurement.</a:t>
            </a:r>
          </a:p>
          <a:p>
            <a:pPr lvl="1">
              <a:buFont typeface="Wingdings" panose="05000000000000000000" pitchFamily="2" charset="2"/>
              <a:buChar char="q"/>
            </a:pPr>
            <a:r>
              <a:rPr lang="en-US" sz="3000" dirty="0">
                <a:solidFill>
                  <a:schemeClr val="tx1"/>
                </a:solidFill>
                <a:latin typeface="Calibri" panose="020F0502020204030204" pitchFamily="34" charset="0"/>
                <a:cs typeface="Calibri" panose="020F0502020204030204" pitchFamily="34" charset="0"/>
              </a:rPr>
              <a:t>Providers use Category II codes which track specific information about their patients, such as whether they use tobacco to help them deliver better healthcare and achieve better outcomes for their patients.</a:t>
            </a:r>
          </a:p>
          <a:p>
            <a:pPr lvl="0"/>
            <a:endParaRPr lang="en-US" sz="2400" dirty="0">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2176887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4213"/>
            <a:ext cx="8596668" cy="529242"/>
          </a:xfrm>
        </p:spPr>
        <p:txBody>
          <a:bodyPr>
            <a:normAutofit fontScale="90000"/>
          </a:bodyPr>
          <a:lstStyle/>
          <a:p>
            <a:r>
              <a:rPr lang="en-US" b="1" dirty="0" smtClean="0">
                <a:latin typeface="Calibri" panose="020F0502020204030204" pitchFamily="34" charset="0"/>
              </a:rPr>
              <a:t>Agenda</a:t>
            </a:r>
            <a:endParaRPr lang="en-US" b="1" dirty="0">
              <a:latin typeface="Calibri" panose="020F0502020204030204" pitchFamily="34" charset="0"/>
            </a:endParaRPr>
          </a:p>
        </p:txBody>
      </p:sp>
      <p:sp>
        <p:nvSpPr>
          <p:cNvPr id="3" name="Content Placeholder 2"/>
          <p:cNvSpPr>
            <a:spLocks noGrp="1"/>
          </p:cNvSpPr>
          <p:nvPr>
            <p:ph idx="1"/>
          </p:nvPr>
        </p:nvSpPr>
        <p:spPr>
          <a:xfrm>
            <a:off x="677334" y="609601"/>
            <a:ext cx="8596668" cy="6142181"/>
          </a:xfrm>
        </p:spPr>
        <p:txBody>
          <a:bodyPr>
            <a:normAutofit lnSpcReduction="10000"/>
          </a:bodyPr>
          <a:lstStyle/>
          <a:p>
            <a:r>
              <a:rPr lang="en-US" sz="2600" dirty="0" smtClean="0">
                <a:solidFill>
                  <a:schemeClr val="tx1"/>
                </a:solidFill>
                <a:latin typeface="Calibri" panose="020F0502020204030204" pitchFamily="34" charset="0"/>
                <a:cs typeface="Calibri" panose="020F0502020204030204" pitchFamily="34" charset="0"/>
              </a:rPr>
              <a:t>ICD -10 CM </a:t>
            </a:r>
          </a:p>
          <a:p>
            <a:r>
              <a:rPr lang="en-US" sz="2600" dirty="0" smtClean="0">
                <a:solidFill>
                  <a:schemeClr val="tx1"/>
                </a:solidFill>
                <a:latin typeface="Calibri" panose="020F0502020204030204" pitchFamily="34" charset="0"/>
                <a:cs typeface="Calibri" panose="020F0502020204030204" pitchFamily="34" charset="0"/>
              </a:rPr>
              <a:t>New Code Highlights</a:t>
            </a:r>
          </a:p>
          <a:p>
            <a:pPr lvl="1">
              <a:buFont typeface="Wingdings" panose="05000000000000000000" pitchFamily="2" charset="2"/>
              <a:buChar char="q"/>
            </a:pPr>
            <a:r>
              <a:rPr lang="en-US" sz="2600" dirty="0" smtClean="0">
                <a:solidFill>
                  <a:schemeClr val="tx1"/>
                </a:solidFill>
                <a:latin typeface="Calibri" panose="020F0502020204030204" pitchFamily="34" charset="0"/>
                <a:cs typeface="Calibri" panose="020F0502020204030204" pitchFamily="34" charset="0"/>
              </a:rPr>
              <a:t>Effective October 1, 2021</a:t>
            </a:r>
          </a:p>
          <a:p>
            <a:pPr lvl="1">
              <a:buFont typeface="Wingdings" panose="05000000000000000000" pitchFamily="2" charset="2"/>
              <a:buChar char="q"/>
            </a:pPr>
            <a:r>
              <a:rPr lang="en-US" sz="2600" dirty="0" smtClean="0">
                <a:solidFill>
                  <a:schemeClr val="tx1"/>
                </a:solidFill>
                <a:latin typeface="Calibri" panose="020F0502020204030204" pitchFamily="34" charset="0"/>
                <a:cs typeface="Calibri" panose="020F0502020204030204" pitchFamily="34" charset="0"/>
              </a:rPr>
              <a:t>Chapter Code Breakdown</a:t>
            </a:r>
          </a:p>
          <a:p>
            <a:pPr lvl="1">
              <a:buFont typeface="Wingdings" panose="05000000000000000000" pitchFamily="2" charset="2"/>
              <a:buChar char="q"/>
            </a:pPr>
            <a:r>
              <a:rPr lang="en-US" sz="2600" dirty="0" smtClean="0">
                <a:solidFill>
                  <a:schemeClr val="tx1"/>
                </a:solidFill>
                <a:latin typeface="Calibri" panose="020F0502020204030204" pitchFamily="34" charset="0"/>
                <a:cs typeface="Calibri" panose="020F0502020204030204" pitchFamily="34" charset="0"/>
              </a:rPr>
              <a:t>Unspecified Code Review</a:t>
            </a:r>
          </a:p>
          <a:p>
            <a:pPr lvl="1">
              <a:buFont typeface="Wingdings" panose="05000000000000000000" pitchFamily="2" charset="2"/>
              <a:buChar char="q"/>
            </a:pPr>
            <a:r>
              <a:rPr lang="en-US" sz="2600" dirty="0" smtClean="0">
                <a:solidFill>
                  <a:schemeClr val="tx1"/>
                </a:solidFill>
                <a:latin typeface="Calibri" panose="020F0502020204030204" pitchFamily="34" charset="0"/>
                <a:cs typeface="Calibri" panose="020F0502020204030204" pitchFamily="34" charset="0"/>
              </a:rPr>
              <a:t>COVID 19</a:t>
            </a:r>
          </a:p>
          <a:p>
            <a:pPr lvl="1">
              <a:buFont typeface="Wingdings" panose="05000000000000000000" pitchFamily="2" charset="2"/>
              <a:buChar char="q"/>
            </a:pPr>
            <a:r>
              <a:rPr lang="en-US" sz="2600" dirty="0" smtClean="0">
                <a:solidFill>
                  <a:schemeClr val="tx1"/>
                </a:solidFill>
                <a:latin typeface="Calibri" panose="020F0502020204030204" pitchFamily="34" charset="0"/>
                <a:cs typeface="Calibri" panose="020F0502020204030204" pitchFamily="34" charset="0"/>
              </a:rPr>
              <a:t>Social </a:t>
            </a:r>
            <a:r>
              <a:rPr lang="en-US" sz="2600" dirty="0">
                <a:solidFill>
                  <a:schemeClr val="tx1"/>
                </a:solidFill>
                <a:latin typeface="Calibri" panose="020F0502020204030204" pitchFamily="34" charset="0"/>
                <a:cs typeface="Calibri" panose="020F0502020204030204" pitchFamily="34" charset="0"/>
              </a:rPr>
              <a:t>Determinants of Health (SDOH) </a:t>
            </a:r>
            <a:r>
              <a:rPr lang="en-US" sz="2600" dirty="0" smtClean="0">
                <a:solidFill>
                  <a:schemeClr val="tx1"/>
                </a:solidFill>
                <a:latin typeface="Calibri" panose="020F0502020204030204" pitchFamily="34" charset="0"/>
                <a:cs typeface="Calibri" panose="020F0502020204030204" pitchFamily="34" charset="0"/>
              </a:rPr>
              <a:t>Review</a:t>
            </a:r>
          </a:p>
          <a:p>
            <a:pPr lvl="1">
              <a:buFont typeface="Wingdings" panose="05000000000000000000" pitchFamily="2" charset="2"/>
              <a:buChar char="q"/>
            </a:pPr>
            <a:r>
              <a:rPr lang="en-US" sz="2600" dirty="0" smtClean="0">
                <a:solidFill>
                  <a:schemeClr val="tx1"/>
                </a:solidFill>
                <a:latin typeface="Calibri" panose="020F0502020204030204" pitchFamily="34" charset="0"/>
                <a:cs typeface="Calibri" panose="020F0502020204030204" pitchFamily="34" charset="0"/>
              </a:rPr>
              <a:t>Risk Adjustment Coding Capture – Resets 1/1/2022</a:t>
            </a:r>
          </a:p>
          <a:p>
            <a:r>
              <a:rPr lang="en-US" sz="2600" dirty="0" smtClean="0">
                <a:solidFill>
                  <a:schemeClr val="tx1"/>
                </a:solidFill>
                <a:latin typeface="Calibri" panose="020F0502020204030204" pitchFamily="34" charset="0"/>
                <a:cs typeface="Calibri" panose="020F0502020204030204" pitchFamily="34" charset="0"/>
              </a:rPr>
              <a:t>CPT 2022 Updates</a:t>
            </a:r>
          </a:p>
          <a:p>
            <a:pPr lvl="1">
              <a:buFont typeface="Wingdings" panose="05000000000000000000" pitchFamily="2" charset="2"/>
              <a:buChar char="q"/>
            </a:pPr>
            <a:r>
              <a:rPr lang="en-US" sz="2400" dirty="0" smtClean="0">
                <a:solidFill>
                  <a:schemeClr val="tx1"/>
                </a:solidFill>
                <a:latin typeface="Calibri" panose="020F0502020204030204" pitchFamily="34" charset="0"/>
                <a:cs typeface="Calibri" panose="020F0502020204030204" pitchFamily="34" charset="0"/>
              </a:rPr>
              <a:t>Effective January 1, 2022</a:t>
            </a:r>
          </a:p>
          <a:p>
            <a:pPr lvl="1">
              <a:buFont typeface="Wingdings" panose="05000000000000000000" pitchFamily="2" charset="2"/>
              <a:buChar char="q"/>
            </a:pPr>
            <a:r>
              <a:rPr lang="en-US" sz="2400" dirty="0" smtClean="0">
                <a:solidFill>
                  <a:schemeClr val="tx1"/>
                </a:solidFill>
                <a:latin typeface="Calibri" panose="020F0502020204030204" pitchFamily="34" charset="0"/>
                <a:cs typeface="Calibri" panose="020F0502020204030204" pitchFamily="34" charset="0"/>
              </a:rPr>
              <a:t>Category I, II, III Overview</a:t>
            </a:r>
          </a:p>
          <a:p>
            <a:r>
              <a:rPr lang="en-US" sz="2600" dirty="0" smtClean="0">
                <a:solidFill>
                  <a:schemeClr val="tx1"/>
                </a:solidFill>
                <a:latin typeface="Calibri" panose="020F0502020204030204" pitchFamily="34" charset="0"/>
                <a:cs typeface="Calibri" panose="020F0502020204030204" pitchFamily="34" charset="0"/>
              </a:rPr>
              <a:t>Resources</a:t>
            </a:r>
            <a:endParaRPr lang="en-US" sz="2400" dirty="0">
              <a:solidFill>
                <a:schemeClr val="tx1"/>
              </a:solidFill>
              <a:latin typeface="Calibri" panose="020F0502020204030204" pitchFamily="34" charset="0"/>
              <a:cs typeface="Calibri" panose="020F0502020204030204" pitchFamily="34" charset="0"/>
            </a:endParaRPr>
          </a:p>
          <a:p>
            <a:pPr>
              <a:buFont typeface="Wingdings" panose="05000000000000000000" pitchFamily="2" charset="2"/>
              <a:buChar char="q"/>
            </a:pPr>
            <a:endParaRPr lang="en-US" sz="2600" dirty="0" smtClean="0">
              <a:solidFill>
                <a:schemeClr val="tx1"/>
              </a:solidFill>
              <a:latin typeface="Calibri" panose="020F0502020204030204" pitchFamily="34" charset="0"/>
              <a:cs typeface="Calibri" panose="020F0502020204030204" pitchFamily="34" charset="0"/>
            </a:endParaRPr>
          </a:p>
          <a:p>
            <a:pPr lvl="1">
              <a:buFont typeface="Wingdings" panose="05000000000000000000" pitchFamily="2" charset="2"/>
              <a:buChar char="q"/>
            </a:pPr>
            <a:endParaRPr lang="en-US" sz="2400" dirty="0" smtClean="0">
              <a:solidFill>
                <a:schemeClr val="tx1"/>
              </a:solidFill>
              <a:latin typeface="Calibri" panose="020F0502020204030204" pitchFamily="34" charset="0"/>
              <a:cs typeface="Calibri" panose="020F0502020204030204" pitchFamily="34" charset="0"/>
            </a:endParaRPr>
          </a:p>
          <a:p>
            <a:endParaRPr lang="en-US" sz="2600" dirty="0">
              <a:solidFill>
                <a:schemeClr val="tx1"/>
              </a:solidFill>
              <a:latin typeface="Calibri" panose="020F0502020204030204" pitchFamily="34" charset="0"/>
              <a:cs typeface="Calibri" panose="020F0502020204030204" pitchFamily="34" charset="0"/>
            </a:endParaRPr>
          </a:p>
          <a:p>
            <a:pPr marL="0" indent="0">
              <a:buNone/>
            </a:pPr>
            <a:endParaRPr lang="en-US" sz="2400" dirty="0" smtClean="0">
              <a:solidFill>
                <a:schemeClr val="tx1"/>
              </a:solidFill>
              <a:latin typeface="Calibri" panose="020F0502020204030204" pitchFamily="34" charset="0"/>
              <a:cs typeface="Calibri" panose="020F0502020204030204" pitchFamily="34" charset="0"/>
            </a:endParaRPr>
          </a:p>
          <a:p>
            <a:endParaRPr lang="en-US" sz="2400" dirty="0" smtClean="0">
              <a:solidFill>
                <a:schemeClr val="tx1"/>
              </a:solidFill>
              <a:latin typeface="Calibri" panose="020F0502020204030204" pitchFamily="34" charset="0"/>
              <a:cs typeface="Calibri" panose="020F0502020204030204" pitchFamily="34" charset="0"/>
            </a:endParaRPr>
          </a:p>
          <a:p>
            <a:endParaRPr lang="en-US" sz="2400" dirty="0" smtClean="0">
              <a:solidFill>
                <a:schemeClr val="tx1"/>
              </a:solidFill>
              <a:latin typeface="Calibri" panose="020F0502020204030204" pitchFamily="34" charset="0"/>
              <a:cs typeface="Calibri" panose="020F0502020204030204" pitchFamily="34" charset="0"/>
            </a:endParaRPr>
          </a:p>
          <a:p>
            <a:endParaRPr lang="en-US" sz="2400" dirty="0" smtClean="0">
              <a:solidFill>
                <a:schemeClr val="tx1"/>
              </a:solidFill>
              <a:latin typeface="Calibri" panose="020F0502020204030204" pitchFamily="34" charset="0"/>
              <a:cs typeface="Calibri" panose="020F0502020204030204" pitchFamily="34" charset="0"/>
            </a:endParaRPr>
          </a:p>
          <a:p>
            <a:endParaRPr lang="en-US" sz="2400" dirty="0" smtClean="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56837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295564"/>
            <a:ext cx="8596668" cy="628073"/>
          </a:xfrm>
        </p:spPr>
        <p:txBody>
          <a:bodyPr>
            <a:normAutofit fontScale="90000"/>
          </a:bodyPr>
          <a:lstStyle/>
          <a:p>
            <a:r>
              <a:rPr lang="en-US" b="1" dirty="0"/>
              <a:t>CPT Code Book </a:t>
            </a:r>
            <a:r>
              <a:rPr lang="en-US" b="1" dirty="0" smtClean="0"/>
              <a:t>Arrangement (continued)</a:t>
            </a:r>
            <a:endParaRPr lang="en-US" dirty="0"/>
          </a:p>
        </p:txBody>
      </p:sp>
      <p:sp>
        <p:nvSpPr>
          <p:cNvPr id="3" name="Content Placeholder 2"/>
          <p:cNvSpPr>
            <a:spLocks noGrp="1"/>
          </p:cNvSpPr>
          <p:nvPr>
            <p:ph idx="1"/>
          </p:nvPr>
        </p:nvSpPr>
        <p:spPr>
          <a:xfrm>
            <a:off x="677333" y="923638"/>
            <a:ext cx="9316411" cy="5717308"/>
          </a:xfrm>
        </p:spPr>
        <p:txBody>
          <a:bodyPr>
            <a:normAutofit lnSpcReduction="10000"/>
          </a:bodyPr>
          <a:lstStyle/>
          <a:p>
            <a:r>
              <a:rPr lang="en-US" sz="2400" b="1" dirty="0">
                <a:solidFill>
                  <a:schemeClr val="tx1"/>
                </a:solidFill>
                <a:latin typeface="Calibri" panose="020F0502020204030204" pitchFamily="34" charset="0"/>
                <a:cs typeface="Calibri" panose="020F0502020204030204" pitchFamily="34" charset="0"/>
              </a:rPr>
              <a:t>Category III Codes</a:t>
            </a:r>
            <a:endParaRPr lang="en-US" sz="2400" dirty="0">
              <a:solidFill>
                <a:schemeClr val="tx1"/>
              </a:solidFill>
              <a:latin typeface="Calibri" panose="020F0502020204030204" pitchFamily="34" charset="0"/>
              <a:cs typeface="Calibri" panose="020F0502020204030204" pitchFamily="34" charset="0"/>
            </a:endParaRPr>
          </a:p>
          <a:p>
            <a:pPr lvl="1">
              <a:buFont typeface="Wingdings" panose="05000000000000000000" pitchFamily="2" charset="2"/>
              <a:buChar char="q"/>
            </a:pPr>
            <a:r>
              <a:rPr lang="en-US" sz="2400" dirty="0">
                <a:solidFill>
                  <a:schemeClr val="tx1"/>
                </a:solidFill>
                <a:latin typeface="Calibri" panose="020F0502020204030204" pitchFamily="34" charset="0"/>
                <a:cs typeface="Calibri" panose="020F0502020204030204" pitchFamily="34" charset="0"/>
              </a:rPr>
              <a:t>Category III codes, arranged with four numbers and the letter T, follow Category II codes in the coding manual. These are temporary codes that represent new technologies, services, and procedures.</a:t>
            </a:r>
          </a:p>
          <a:p>
            <a:pPr lvl="1">
              <a:buFont typeface="Wingdings" panose="05000000000000000000" pitchFamily="2" charset="2"/>
              <a:buChar char="q"/>
            </a:pPr>
            <a:r>
              <a:rPr lang="en-US" sz="2400" dirty="0">
                <a:solidFill>
                  <a:schemeClr val="tx1"/>
                </a:solidFill>
                <a:latin typeface="Calibri" panose="020F0502020204030204" pitchFamily="34" charset="0"/>
                <a:cs typeface="Calibri" panose="020F0502020204030204" pitchFamily="34" charset="0"/>
              </a:rPr>
              <a:t>Temporary codes describing new services and procedures can remain in Category III for up to five years. If the services and procedures they represent meet Category I criteria, which includes FDA approval, evidence that many providers perform the procedures, and evidence that the procedures have proven effective, they will be reassigned as Category I codes. Category III codes can be eliminated if providers do not use them or evidence the procedures are found to be non-effective.</a:t>
            </a:r>
          </a:p>
          <a:p>
            <a:pPr lvl="1">
              <a:buFont typeface="Wingdings" panose="05000000000000000000" pitchFamily="2" charset="2"/>
              <a:buChar char="q"/>
            </a:pPr>
            <a:r>
              <a:rPr lang="en-US" sz="2400" dirty="0">
                <a:solidFill>
                  <a:schemeClr val="tx1"/>
                </a:solidFill>
                <a:latin typeface="Calibri" panose="020F0502020204030204" pitchFamily="34" charset="0"/>
                <a:cs typeface="Calibri" panose="020F0502020204030204" pitchFamily="34" charset="0"/>
              </a:rPr>
              <a:t>Category III codes are released semi-annually via the AMA website. The AMA publishes the Category III annually with the full set of temporary codes and deletions.</a:t>
            </a:r>
          </a:p>
          <a:p>
            <a:endParaRPr lang="en-US" dirty="0"/>
          </a:p>
        </p:txBody>
      </p:sp>
    </p:spTree>
    <p:extLst>
      <p:ext uri="{BB962C8B-B14F-4D97-AF65-F5344CB8AC3E}">
        <p14:creationId xmlns:p14="http://schemas.microsoft.com/office/powerpoint/2010/main" val="1809995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58618"/>
            <a:ext cx="8596668" cy="674255"/>
          </a:xfrm>
        </p:spPr>
        <p:txBody>
          <a:bodyPr/>
          <a:lstStyle/>
          <a:p>
            <a:r>
              <a:rPr lang="en-US" b="1" dirty="0" smtClean="0">
                <a:latin typeface="Calibri" panose="020F0502020204030204" pitchFamily="34" charset="0"/>
                <a:cs typeface="Calibri" panose="020F0502020204030204" pitchFamily="34" charset="0"/>
              </a:rPr>
              <a:t>Resources</a:t>
            </a:r>
            <a:endParaRPr lang="en-US" b="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4" y="932873"/>
            <a:ext cx="9884500" cy="5504872"/>
          </a:xfrm>
        </p:spPr>
        <p:txBody>
          <a:bodyPr>
            <a:normAutofit/>
          </a:bodyPr>
          <a:lstStyle/>
          <a:p>
            <a:r>
              <a:rPr lang="en-US" sz="2400" dirty="0" smtClean="0">
                <a:solidFill>
                  <a:schemeClr val="tx1"/>
                </a:solidFill>
                <a:latin typeface="Calibri" panose="020F0502020204030204" pitchFamily="34" charset="0"/>
                <a:cs typeface="Calibri" panose="020F0502020204030204" pitchFamily="34" charset="0"/>
              </a:rPr>
              <a:t>Shawn Bromley, NEPHO Director Contracting and Operations – Lead Coding Initiatives – </a:t>
            </a:r>
            <a:r>
              <a:rPr lang="en-US" sz="2400" dirty="0" smtClean="0">
                <a:solidFill>
                  <a:schemeClr val="tx1"/>
                </a:solidFill>
                <a:latin typeface="Calibri" panose="020F0502020204030204" pitchFamily="34" charset="0"/>
                <a:cs typeface="Calibri" panose="020F0502020204030204" pitchFamily="34" charset="0"/>
                <a:hlinkClick r:id="rId2"/>
              </a:rPr>
              <a:t>shawn.m.bromley@lahey.org</a:t>
            </a:r>
            <a:r>
              <a:rPr lang="en-US" sz="2400" dirty="0" smtClean="0">
                <a:solidFill>
                  <a:schemeClr val="tx1"/>
                </a:solidFill>
                <a:latin typeface="Calibri" panose="020F0502020204030204" pitchFamily="34" charset="0"/>
                <a:cs typeface="Calibri" panose="020F0502020204030204" pitchFamily="34" charset="0"/>
              </a:rPr>
              <a:t> or 978-236-1704</a:t>
            </a:r>
          </a:p>
          <a:p>
            <a:r>
              <a:rPr lang="en-US" sz="2400" dirty="0" smtClean="0">
                <a:solidFill>
                  <a:schemeClr val="tx1"/>
                </a:solidFill>
                <a:latin typeface="Calibri" panose="020F0502020204030204" pitchFamily="34" charset="0"/>
                <a:cs typeface="Calibri" panose="020F0502020204030204" pitchFamily="34" charset="0"/>
              </a:rPr>
              <a:t>Jessica Bryan, NEPHO Coder – jessica.m.bryan@lahey.org</a:t>
            </a:r>
          </a:p>
          <a:p>
            <a:r>
              <a:rPr lang="en-US" sz="2200" dirty="0">
                <a:latin typeface="Calibri" panose="020F0502020204030204" pitchFamily="34" charset="0"/>
                <a:cs typeface="Calibri" panose="020F0502020204030204" pitchFamily="34" charset="0"/>
                <a:hlinkClick r:id="rId3"/>
              </a:rPr>
              <a:t>https://</a:t>
            </a:r>
            <a:r>
              <a:rPr lang="en-US" sz="2200" dirty="0" smtClean="0">
                <a:latin typeface="Calibri" panose="020F0502020204030204" pitchFamily="34" charset="0"/>
                <a:cs typeface="Calibri" panose="020F0502020204030204" pitchFamily="34" charset="0"/>
                <a:hlinkClick r:id="rId3"/>
              </a:rPr>
              <a:t>www.cms.gov/files/document/fy-2022-icd-10-cm-coding-guidelines.pdf</a:t>
            </a:r>
            <a:endParaRPr lang="en-US" sz="2200" dirty="0" smtClean="0">
              <a:latin typeface="Calibri" panose="020F0502020204030204" pitchFamily="34" charset="0"/>
              <a:cs typeface="Calibri" panose="020F0502020204030204" pitchFamily="34" charset="0"/>
            </a:endParaRPr>
          </a:p>
          <a:p>
            <a:r>
              <a:rPr lang="en-US" sz="2200" dirty="0">
                <a:latin typeface="Calibri" panose="020F0502020204030204" pitchFamily="34" charset="0"/>
                <a:cs typeface="Calibri" panose="020F0502020204030204" pitchFamily="34" charset="0"/>
                <a:hlinkClick r:id="rId4"/>
              </a:rPr>
              <a:t>https://</a:t>
            </a:r>
            <a:r>
              <a:rPr lang="en-US" sz="2200" dirty="0" smtClean="0">
                <a:latin typeface="Calibri" panose="020F0502020204030204" pitchFamily="34" charset="0"/>
                <a:cs typeface="Calibri" panose="020F0502020204030204" pitchFamily="34" charset="0"/>
                <a:hlinkClick r:id="rId4"/>
              </a:rPr>
              <a:t>www.cms.gov/fy-2022-ipps-final-rule-home-page#Reg</a:t>
            </a:r>
            <a:endParaRPr lang="en-US" sz="2200" dirty="0" smtClean="0">
              <a:latin typeface="Calibri" panose="020F0502020204030204" pitchFamily="34" charset="0"/>
              <a:cs typeface="Calibri" panose="020F0502020204030204" pitchFamily="34" charset="0"/>
            </a:endParaRPr>
          </a:p>
          <a:p>
            <a:r>
              <a:rPr lang="en-US" sz="2200" dirty="0">
                <a:latin typeface="Calibri" panose="020F0502020204030204" pitchFamily="34" charset="0"/>
                <a:cs typeface="Calibri" panose="020F0502020204030204" pitchFamily="34" charset="0"/>
                <a:hlinkClick r:id="rId5"/>
              </a:rPr>
              <a:t>https://</a:t>
            </a:r>
            <a:r>
              <a:rPr lang="en-US" sz="2200" dirty="0" smtClean="0">
                <a:latin typeface="Calibri" panose="020F0502020204030204" pitchFamily="34" charset="0"/>
                <a:cs typeface="Calibri" panose="020F0502020204030204" pitchFamily="34" charset="0"/>
                <a:hlinkClick r:id="rId5"/>
              </a:rPr>
              <a:t>www.icd10monitor.com/exploring-icd-10-cm-s-chapter-19-injury-poisoning-certain-other-consequences-of-external-causes</a:t>
            </a:r>
            <a:endParaRPr lang="en-US" sz="2200" dirty="0" smtClean="0">
              <a:latin typeface="Calibri" panose="020F0502020204030204" pitchFamily="34" charset="0"/>
              <a:cs typeface="Calibri" panose="020F0502020204030204" pitchFamily="34" charset="0"/>
            </a:endParaRPr>
          </a:p>
          <a:p>
            <a:r>
              <a:rPr lang="en-US" sz="2200" dirty="0">
                <a:latin typeface="Calibri" panose="020F0502020204030204" pitchFamily="34" charset="0"/>
                <a:cs typeface="Calibri" panose="020F0502020204030204" pitchFamily="34" charset="0"/>
                <a:hlinkClick r:id="rId6"/>
              </a:rPr>
              <a:t>https://rtwelter.com/blog/2021/05/06/2022-icd10cm-updates-are-just-around-the-corner</a:t>
            </a:r>
            <a:r>
              <a:rPr lang="en-US" sz="2200" dirty="0" smtClean="0">
                <a:latin typeface="Calibri" panose="020F0502020204030204" pitchFamily="34" charset="0"/>
                <a:cs typeface="Calibri" panose="020F0502020204030204" pitchFamily="34" charset="0"/>
                <a:hlinkClick r:id="rId6"/>
              </a:rPr>
              <a:t>/</a:t>
            </a:r>
            <a:endParaRPr lang="en-US" sz="2200" dirty="0" smtClean="0">
              <a:latin typeface="Calibri" panose="020F0502020204030204" pitchFamily="34" charset="0"/>
              <a:cs typeface="Calibri" panose="020F0502020204030204" pitchFamily="34" charset="0"/>
            </a:endParaRPr>
          </a:p>
          <a:p>
            <a:r>
              <a:rPr lang="en-US" sz="2200" dirty="0">
                <a:latin typeface="Calibri" panose="020F0502020204030204" pitchFamily="34" charset="0"/>
                <a:cs typeface="Calibri" panose="020F0502020204030204" pitchFamily="34" charset="0"/>
                <a:hlinkClick r:id="rId7"/>
              </a:rPr>
              <a:t>https://yes-himconsulting.com/everything-you-need-to-know-about-the-hcc-risk-adjustment-models</a:t>
            </a:r>
            <a:r>
              <a:rPr lang="en-US" sz="2200" dirty="0" smtClean="0">
                <a:latin typeface="Calibri" panose="020F0502020204030204" pitchFamily="34" charset="0"/>
                <a:cs typeface="Calibri" panose="020F0502020204030204" pitchFamily="34" charset="0"/>
                <a:hlinkClick r:id="rId7"/>
              </a:rPr>
              <a:t>/</a:t>
            </a:r>
            <a:endParaRPr lang="en-US" sz="2200" dirty="0" smtClean="0">
              <a:latin typeface="Calibri" panose="020F0502020204030204" pitchFamily="34" charset="0"/>
              <a:cs typeface="Calibri" panose="020F0502020204030204" pitchFamily="34" charset="0"/>
            </a:endParaRPr>
          </a:p>
          <a:p>
            <a:endParaRPr lang="en-US" sz="2400" dirty="0" smtClean="0">
              <a:latin typeface="Calibri" panose="020F0502020204030204" pitchFamily="34" charset="0"/>
              <a:cs typeface="Calibri" panose="020F0502020204030204" pitchFamily="34" charset="0"/>
            </a:endParaRPr>
          </a:p>
          <a:p>
            <a:endParaRPr lang="en-US" sz="2400" dirty="0" smtClean="0">
              <a:latin typeface="Calibri" panose="020F0502020204030204" pitchFamily="34" charset="0"/>
              <a:cs typeface="Calibri" panose="020F0502020204030204" pitchFamily="34" charset="0"/>
            </a:endParaRPr>
          </a:p>
          <a:p>
            <a:endParaRPr lang="en-US" sz="2000" dirty="0" smtClean="0">
              <a:latin typeface="Calibri" panose="020F0502020204030204" pitchFamily="34" charset="0"/>
              <a:cs typeface="Calibri" panose="020F0502020204030204" pitchFamily="34" charset="0"/>
            </a:endParaRPr>
          </a:p>
          <a:p>
            <a:pPr marL="0" indent="0">
              <a:buNone/>
            </a:pPr>
            <a:endParaRPr lang="en-US" sz="2000" dirty="0" smtClean="0">
              <a:latin typeface="Calibri" panose="020F0502020204030204" pitchFamily="34" charset="0"/>
              <a:cs typeface="Calibri" panose="020F0502020204030204" pitchFamily="34" charset="0"/>
            </a:endParaRPr>
          </a:p>
          <a:p>
            <a:endParaRPr lang="en-US" dirty="0" smtClean="0"/>
          </a:p>
          <a:p>
            <a:endParaRPr lang="en-US" dirty="0"/>
          </a:p>
        </p:txBody>
      </p:sp>
    </p:spTree>
    <p:extLst>
      <p:ext uri="{BB962C8B-B14F-4D97-AF65-F5344CB8AC3E}">
        <p14:creationId xmlns:p14="http://schemas.microsoft.com/office/powerpoint/2010/main" val="4006146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12436"/>
            <a:ext cx="8596668" cy="711200"/>
          </a:xfrm>
        </p:spPr>
        <p:txBody>
          <a:bodyPr/>
          <a:lstStyle/>
          <a:p>
            <a:r>
              <a:rPr lang="en-US" b="1" dirty="0" smtClean="0">
                <a:latin typeface="Arial" panose="020B0604020202020204" pitchFamily="34" charset="0"/>
                <a:cs typeface="Arial" panose="020B0604020202020204" pitchFamily="34" charset="0"/>
              </a:rPr>
              <a:t>New Code Highlights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923636"/>
            <a:ext cx="9334884" cy="5934364"/>
          </a:xfrm>
        </p:spPr>
        <p:txBody>
          <a:bodyPr>
            <a:normAutofit/>
          </a:bodyPr>
          <a:lstStyle/>
          <a:p>
            <a:r>
              <a:rPr lang="en-US" sz="2400" dirty="0">
                <a:solidFill>
                  <a:schemeClr val="tx1"/>
                </a:solidFill>
                <a:latin typeface="Calibri" panose="020F0502020204030204" pitchFamily="34" charset="0"/>
                <a:cs typeface="Calibri" panose="020F0502020204030204" pitchFamily="34" charset="0"/>
              </a:rPr>
              <a:t>The fiscal year 2022 ICD-10-CM diagnosis code </a:t>
            </a:r>
            <a:r>
              <a:rPr lang="en-US" sz="2400" dirty="0" smtClean="0">
                <a:solidFill>
                  <a:schemeClr val="tx1"/>
                </a:solidFill>
                <a:latin typeface="Calibri" panose="020F0502020204030204" pitchFamily="34" charset="0"/>
                <a:cs typeface="Calibri" panose="020F0502020204030204" pitchFamily="34" charset="0"/>
              </a:rPr>
              <a:t>updates were </a:t>
            </a:r>
            <a:r>
              <a:rPr lang="en-US" sz="2400" dirty="0">
                <a:solidFill>
                  <a:schemeClr val="tx1"/>
                </a:solidFill>
                <a:latin typeface="Calibri" panose="020F0502020204030204" pitchFamily="34" charset="0"/>
                <a:cs typeface="Calibri" panose="020F0502020204030204" pitchFamily="34" charset="0"/>
              </a:rPr>
              <a:t>officially released by the Centers for Medicare and Medicaid Services (CMS) on June 24, </a:t>
            </a:r>
            <a:r>
              <a:rPr lang="en-US" sz="2400" dirty="0" smtClean="0">
                <a:solidFill>
                  <a:schemeClr val="tx1"/>
                </a:solidFill>
                <a:latin typeface="Calibri" panose="020F0502020204030204" pitchFamily="34" charset="0"/>
                <a:cs typeface="Calibri" panose="020F0502020204030204" pitchFamily="34" charset="0"/>
              </a:rPr>
              <a:t>2021 </a:t>
            </a:r>
          </a:p>
          <a:p>
            <a:r>
              <a:rPr lang="en-US" sz="2400" dirty="0" smtClean="0">
                <a:solidFill>
                  <a:schemeClr val="tx1"/>
                </a:solidFill>
                <a:latin typeface="Calibri" panose="020F0502020204030204" pitchFamily="34" charset="0"/>
                <a:cs typeface="Calibri" panose="020F0502020204030204" pitchFamily="34" charset="0"/>
              </a:rPr>
              <a:t>Effective </a:t>
            </a:r>
            <a:r>
              <a:rPr lang="en-US" sz="2400" dirty="0">
                <a:solidFill>
                  <a:schemeClr val="tx1"/>
                </a:solidFill>
                <a:latin typeface="Calibri" panose="020F0502020204030204" pitchFamily="34" charset="0"/>
                <a:cs typeface="Calibri" panose="020F0502020204030204" pitchFamily="34" charset="0"/>
              </a:rPr>
              <a:t>for discharges and encounters on or after October 1, </a:t>
            </a:r>
            <a:r>
              <a:rPr lang="en-US" sz="2400" dirty="0" smtClean="0">
                <a:solidFill>
                  <a:schemeClr val="tx1"/>
                </a:solidFill>
                <a:latin typeface="Calibri" panose="020F0502020204030204" pitchFamily="34" charset="0"/>
                <a:cs typeface="Calibri" panose="020F0502020204030204" pitchFamily="34" charset="0"/>
              </a:rPr>
              <a:t>2021</a:t>
            </a:r>
          </a:p>
          <a:p>
            <a:pPr fontAlgn="base"/>
            <a:r>
              <a:rPr lang="en-US" sz="2400" b="1" dirty="0">
                <a:solidFill>
                  <a:schemeClr val="tx1"/>
                </a:solidFill>
                <a:latin typeface="Calibri" panose="020F0502020204030204" pitchFamily="34" charset="0"/>
                <a:cs typeface="Calibri" panose="020F0502020204030204" pitchFamily="34" charset="0"/>
              </a:rPr>
              <a:t>153 new codes </a:t>
            </a:r>
            <a:r>
              <a:rPr lang="en-US" sz="2400" dirty="0">
                <a:solidFill>
                  <a:schemeClr val="tx1"/>
                </a:solidFill>
                <a:latin typeface="Calibri" panose="020F0502020204030204" pitchFamily="34" charset="0"/>
                <a:cs typeface="Calibri" panose="020F0502020204030204" pitchFamily="34" charset="0"/>
              </a:rPr>
              <a:t>(2021 had 490 new </a:t>
            </a:r>
            <a:r>
              <a:rPr lang="en-US" sz="2400" dirty="0" smtClean="0">
                <a:solidFill>
                  <a:schemeClr val="tx1"/>
                </a:solidFill>
                <a:latin typeface="Calibri" panose="020F0502020204030204" pitchFamily="34" charset="0"/>
                <a:cs typeface="Calibri" panose="020F0502020204030204" pitchFamily="34" charset="0"/>
              </a:rPr>
              <a:t>codes)</a:t>
            </a:r>
          </a:p>
          <a:p>
            <a:pPr fontAlgn="base"/>
            <a:r>
              <a:rPr lang="en-US" sz="2400" b="1" dirty="0" smtClean="0">
                <a:solidFill>
                  <a:schemeClr val="tx1"/>
                </a:solidFill>
                <a:latin typeface="Calibri" panose="020F0502020204030204" pitchFamily="34" charset="0"/>
                <a:cs typeface="Calibri" panose="020F0502020204030204" pitchFamily="34" charset="0"/>
              </a:rPr>
              <a:t>30 </a:t>
            </a:r>
            <a:r>
              <a:rPr lang="en-US" sz="2400" b="1" dirty="0">
                <a:solidFill>
                  <a:schemeClr val="tx1"/>
                </a:solidFill>
                <a:latin typeface="Calibri" panose="020F0502020204030204" pitchFamily="34" charset="0"/>
                <a:cs typeface="Calibri" panose="020F0502020204030204" pitchFamily="34" charset="0"/>
              </a:rPr>
              <a:t>deleted codes </a:t>
            </a:r>
            <a:r>
              <a:rPr lang="en-US" sz="2400" dirty="0">
                <a:solidFill>
                  <a:schemeClr val="tx1"/>
                </a:solidFill>
                <a:latin typeface="Calibri" panose="020F0502020204030204" pitchFamily="34" charset="0"/>
                <a:cs typeface="Calibri" panose="020F0502020204030204" pitchFamily="34" charset="0"/>
              </a:rPr>
              <a:t>(2021 had 58 deleted codes</a:t>
            </a:r>
            <a:r>
              <a:rPr lang="en-US" sz="2400" dirty="0" smtClean="0">
                <a:solidFill>
                  <a:schemeClr val="tx1"/>
                </a:solidFill>
                <a:latin typeface="Calibri" panose="020F0502020204030204" pitchFamily="34" charset="0"/>
                <a:cs typeface="Calibri" panose="020F0502020204030204" pitchFamily="34" charset="0"/>
              </a:rPr>
              <a:t>) </a:t>
            </a:r>
          </a:p>
          <a:p>
            <a:pPr fontAlgn="base"/>
            <a:r>
              <a:rPr lang="en-US" sz="2400" b="1" dirty="0" smtClean="0">
                <a:solidFill>
                  <a:schemeClr val="tx1"/>
                </a:solidFill>
                <a:latin typeface="Calibri" panose="020F0502020204030204" pitchFamily="34" charset="0"/>
                <a:cs typeface="Calibri" panose="020F0502020204030204" pitchFamily="34" charset="0"/>
              </a:rPr>
              <a:t>22 </a:t>
            </a:r>
            <a:r>
              <a:rPr lang="en-US" sz="2400" b="1" dirty="0">
                <a:solidFill>
                  <a:schemeClr val="tx1"/>
                </a:solidFill>
                <a:latin typeface="Calibri" panose="020F0502020204030204" pitchFamily="34" charset="0"/>
                <a:cs typeface="Calibri" panose="020F0502020204030204" pitchFamily="34" charset="0"/>
              </a:rPr>
              <a:t>revised codes </a:t>
            </a:r>
            <a:r>
              <a:rPr lang="en-US" sz="2400" dirty="0">
                <a:solidFill>
                  <a:schemeClr val="tx1"/>
                </a:solidFill>
                <a:latin typeface="Calibri" panose="020F0502020204030204" pitchFamily="34" charset="0"/>
                <a:cs typeface="Calibri" panose="020F0502020204030204" pitchFamily="34" charset="0"/>
              </a:rPr>
              <a:t>(2021 had 47 revised codes</a:t>
            </a:r>
            <a:r>
              <a:rPr lang="en-US" sz="2400" dirty="0" smtClean="0">
                <a:solidFill>
                  <a:schemeClr val="tx1"/>
                </a:solidFill>
                <a:latin typeface="Calibri" panose="020F0502020204030204" pitchFamily="34" charset="0"/>
                <a:cs typeface="Calibri" panose="020F0502020204030204" pitchFamily="34" charset="0"/>
              </a:rPr>
              <a:t>)</a:t>
            </a:r>
            <a:r>
              <a:rPr lang="en-US" sz="2400" dirty="0">
                <a:solidFill>
                  <a:schemeClr val="tx1"/>
                </a:solidFill>
                <a:latin typeface="Calibri" panose="020F0502020204030204" pitchFamily="34" charset="0"/>
                <a:cs typeface="Calibri" panose="020F0502020204030204" pitchFamily="34" charset="0"/>
              </a:rPr>
              <a:t>  </a:t>
            </a:r>
            <a:endParaRPr lang="en-US" sz="2400" dirty="0" smtClean="0">
              <a:solidFill>
                <a:schemeClr val="tx1"/>
              </a:solidFill>
              <a:latin typeface="Calibri" panose="020F0502020204030204" pitchFamily="34" charset="0"/>
              <a:cs typeface="Calibri" panose="020F0502020204030204" pitchFamily="34" charset="0"/>
            </a:endParaRPr>
          </a:p>
          <a:p>
            <a:r>
              <a:rPr lang="en-US" sz="2400" dirty="0" smtClean="0">
                <a:solidFill>
                  <a:schemeClr val="tx1"/>
                </a:solidFill>
                <a:latin typeface="Calibri" panose="020F0502020204030204" pitchFamily="34" charset="0"/>
                <a:cs typeface="Calibri" panose="020F0502020204030204" pitchFamily="34" charset="0"/>
              </a:rPr>
              <a:t>Chapter 19 has 45 new codes added for 2022</a:t>
            </a:r>
          </a:p>
          <a:p>
            <a:r>
              <a:rPr lang="en-US" sz="2400" dirty="0" smtClean="0">
                <a:solidFill>
                  <a:schemeClr val="tx1"/>
                </a:solidFill>
                <a:latin typeface="Calibri" panose="020F0502020204030204" pitchFamily="34" charset="0"/>
                <a:cs typeface="Calibri" panose="020F0502020204030204" pitchFamily="34" charset="0"/>
              </a:rPr>
              <a:t>There is a potential that we will have new ICD-10 updates effective April 1</a:t>
            </a:r>
            <a:r>
              <a:rPr lang="en-US" sz="2400" baseline="30000" dirty="0" smtClean="0">
                <a:solidFill>
                  <a:schemeClr val="tx1"/>
                </a:solidFill>
                <a:latin typeface="Calibri" panose="020F0502020204030204" pitchFamily="34" charset="0"/>
                <a:cs typeface="Calibri" panose="020F0502020204030204" pitchFamily="34" charset="0"/>
              </a:rPr>
              <a:t>st</a:t>
            </a:r>
            <a:r>
              <a:rPr lang="en-US" sz="2400" dirty="0" smtClean="0">
                <a:solidFill>
                  <a:schemeClr val="tx1"/>
                </a:solidFill>
                <a:latin typeface="Calibri" panose="020F0502020204030204" pitchFamily="34" charset="0"/>
                <a:cs typeface="Calibri" panose="020F0502020204030204" pitchFamily="34" charset="0"/>
              </a:rPr>
              <a:t>, 2022</a:t>
            </a:r>
          </a:p>
          <a:p>
            <a:r>
              <a:rPr lang="en-US" sz="2400" dirty="0">
                <a:solidFill>
                  <a:schemeClr val="tx1"/>
                </a:solidFill>
                <a:latin typeface="Calibri" panose="020F0502020204030204" pitchFamily="34" charset="0"/>
                <a:cs typeface="Calibri" panose="020F0502020204030204" pitchFamily="34" charset="0"/>
              </a:rPr>
              <a:t>Several changes were made in Chapter 18; six new specific codes for coughs (</a:t>
            </a:r>
            <a:r>
              <a:rPr lang="en-US" sz="2400" b="1" dirty="0">
                <a:solidFill>
                  <a:schemeClr val="tx1"/>
                </a:solidFill>
                <a:latin typeface="Calibri" panose="020F0502020204030204" pitchFamily="34" charset="0"/>
                <a:cs typeface="Calibri" panose="020F0502020204030204" pitchFamily="34" charset="0"/>
              </a:rPr>
              <a:t>R05</a:t>
            </a:r>
            <a:r>
              <a:rPr lang="en-US" sz="2400" dirty="0">
                <a:solidFill>
                  <a:schemeClr val="tx1"/>
                </a:solidFill>
                <a:latin typeface="Calibri" panose="020F0502020204030204" pitchFamily="34" charset="0"/>
                <a:cs typeface="Calibri" panose="020F0502020204030204" pitchFamily="34" charset="0"/>
              </a:rPr>
              <a:t>) were added, including acute, subacute, chronic, cough syncope, other specified and unspecified.</a:t>
            </a:r>
          </a:p>
          <a:p>
            <a:endParaRPr lang="en-US" dirty="0">
              <a:solidFill>
                <a:schemeClr val="tx1"/>
              </a:solidFill>
            </a:endParaRPr>
          </a:p>
        </p:txBody>
      </p:sp>
    </p:spTree>
    <p:extLst>
      <p:ext uri="{BB962C8B-B14F-4D97-AF65-F5344CB8AC3E}">
        <p14:creationId xmlns:p14="http://schemas.microsoft.com/office/powerpoint/2010/main" val="1930452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86803"/>
            <a:ext cx="8596668" cy="748145"/>
          </a:xfrm>
        </p:spPr>
        <p:txBody>
          <a:bodyPr/>
          <a:lstStyle/>
          <a:p>
            <a:r>
              <a:rPr lang="en-US" b="1" dirty="0" smtClean="0">
                <a:latin typeface="Calibri" panose="020F0502020204030204" pitchFamily="34" charset="0"/>
                <a:cs typeface="Calibri" panose="020F0502020204030204" pitchFamily="34" charset="0"/>
              </a:rPr>
              <a:t>Chapter 1 Through Chapter 4</a:t>
            </a:r>
            <a:endParaRPr lang="en-US" b="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4" y="934948"/>
            <a:ext cx="8596668" cy="5014051"/>
          </a:xfrm>
        </p:spPr>
        <p:txBody>
          <a:bodyPr/>
          <a:lstStyle/>
          <a:p>
            <a:r>
              <a:rPr lang="en-US" b="1" dirty="0">
                <a:solidFill>
                  <a:schemeClr val="tx1"/>
                </a:solidFill>
                <a:latin typeface="Calibri" panose="020F0502020204030204" pitchFamily="34" charset="0"/>
                <a:cs typeface="Calibri" panose="020F0502020204030204" pitchFamily="34" charset="0"/>
              </a:rPr>
              <a:t>Chapter 2:</a:t>
            </a:r>
            <a:r>
              <a:rPr lang="en-US" dirty="0">
                <a:solidFill>
                  <a:schemeClr val="tx1"/>
                </a:solidFill>
                <a:latin typeface="Calibri" panose="020F0502020204030204" pitchFamily="34" charset="0"/>
                <a:cs typeface="Calibri" panose="020F0502020204030204" pitchFamily="34" charset="0"/>
              </a:rPr>
              <a:t> Neoplasms (C00-D49</a:t>
            </a:r>
            <a:r>
              <a:rPr lang="en-US" dirty="0" smtClean="0">
                <a:solidFill>
                  <a:schemeClr val="tx1"/>
                </a:solidFill>
                <a:latin typeface="Calibri" panose="020F0502020204030204" pitchFamily="34" charset="0"/>
                <a:cs typeface="Calibri" panose="020F0502020204030204" pitchFamily="34" charset="0"/>
              </a:rPr>
              <a:t>) </a:t>
            </a:r>
            <a:r>
              <a:rPr lang="en-US" dirty="0">
                <a:solidFill>
                  <a:schemeClr val="tx1"/>
                </a:solidFill>
                <a:latin typeface="Calibri" panose="020F0502020204030204" pitchFamily="34" charset="0"/>
                <a:cs typeface="Calibri" panose="020F0502020204030204" pitchFamily="34" charset="0"/>
              </a:rPr>
              <a:t>The first big change involves adding code C84.7A for Anaplastic large cell </a:t>
            </a:r>
            <a:r>
              <a:rPr lang="en-US" dirty="0" smtClean="0">
                <a:solidFill>
                  <a:schemeClr val="tx1"/>
                </a:solidFill>
                <a:latin typeface="Calibri" panose="020F0502020204030204" pitchFamily="34" charset="0"/>
                <a:cs typeface="Calibri" panose="020F0502020204030204" pitchFamily="34" charset="0"/>
              </a:rPr>
              <a:t>lymphoma. </a:t>
            </a:r>
            <a:r>
              <a:rPr lang="en-US" dirty="0">
                <a:solidFill>
                  <a:schemeClr val="tx1"/>
                </a:solidFill>
                <a:latin typeface="Calibri" panose="020F0502020204030204" pitchFamily="34" charset="0"/>
                <a:cs typeface="Calibri" panose="020F0502020204030204" pitchFamily="34" charset="0"/>
              </a:rPr>
              <a:t>It is not breast cancer. May affect women who have the textured (rough) type of implants. </a:t>
            </a:r>
            <a:r>
              <a:rPr lang="en-US" dirty="0" smtClean="0">
                <a:solidFill>
                  <a:schemeClr val="tx1"/>
                </a:solidFill>
                <a:latin typeface="Calibri" panose="020F0502020204030204" pitchFamily="34" charset="0"/>
                <a:cs typeface="Calibri" panose="020F0502020204030204" pitchFamily="34" charset="0"/>
              </a:rPr>
              <a:t>Two </a:t>
            </a:r>
            <a:r>
              <a:rPr lang="en-US" dirty="0">
                <a:solidFill>
                  <a:schemeClr val="tx1"/>
                </a:solidFill>
                <a:latin typeface="Calibri" panose="020F0502020204030204" pitchFamily="34" charset="0"/>
                <a:cs typeface="Calibri" panose="020F0502020204030204" pitchFamily="34" charset="0"/>
              </a:rPr>
              <a:t>codes were also added to describe primary and secondary malignant neoplasm of </a:t>
            </a:r>
            <a:r>
              <a:rPr lang="en-US" b="1" dirty="0">
                <a:solidFill>
                  <a:schemeClr val="tx1"/>
                </a:solidFill>
                <a:latin typeface="Calibri" panose="020F0502020204030204" pitchFamily="34" charset="0"/>
                <a:cs typeface="Calibri" panose="020F0502020204030204" pitchFamily="34" charset="0"/>
              </a:rPr>
              <a:t>bilateral </a:t>
            </a:r>
            <a:r>
              <a:rPr lang="en-US" dirty="0">
                <a:solidFill>
                  <a:schemeClr val="tx1"/>
                </a:solidFill>
                <a:latin typeface="Calibri" panose="020F0502020204030204" pitchFamily="34" charset="0"/>
                <a:cs typeface="Calibri" panose="020F0502020204030204" pitchFamily="34" charset="0"/>
              </a:rPr>
              <a:t>ovaries. </a:t>
            </a:r>
            <a:endParaRPr lang="en-US" dirty="0" smtClean="0">
              <a:solidFill>
                <a:schemeClr val="tx1"/>
              </a:solidFill>
              <a:latin typeface="Calibri" panose="020F0502020204030204" pitchFamily="34" charset="0"/>
              <a:cs typeface="Calibri" panose="020F0502020204030204" pitchFamily="34" charset="0"/>
            </a:endParaRPr>
          </a:p>
          <a:p>
            <a:r>
              <a:rPr lang="en-US" b="1" dirty="0">
                <a:solidFill>
                  <a:schemeClr val="tx1"/>
                </a:solidFill>
                <a:latin typeface="Calibri" panose="020F0502020204030204" pitchFamily="34" charset="0"/>
                <a:cs typeface="Calibri" panose="020F0502020204030204" pitchFamily="34" charset="0"/>
              </a:rPr>
              <a:t>Chapter 3</a:t>
            </a:r>
            <a:r>
              <a:rPr lang="en-US" dirty="0">
                <a:solidFill>
                  <a:schemeClr val="tx1"/>
                </a:solidFill>
                <a:latin typeface="Calibri" panose="020F0502020204030204" pitchFamily="34" charset="0"/>
                <a:cs typeface="Calibri" panose="020F0502020204030204" pitchFamily="34" charset="0"/>
              </a:rPr>
              <a:t>: Diseases of blood and blood forming organs and immune mechanism (D50-D89</a:t>
            </a:r>
            <a:r>
              <a:rPr lang="en-US" dirty="0" smtClean="0">
                <a:solidFill>
                  <a:schemeClr val="tx1"/>
                </a:solidFill>
                <a:latin typeface="Calibri" panose="020F0502020204030204" pitchFamily="34" charset="0"/>
                <a:cs typeface="Calibri" panose="020F0502020204030204" pitchFamily="34" charset="0"/>
              </a:rPr>
              <a:t>) </a:t>
            </a:r>
            <a:r>
              <a:rPr lang="en-US" dirty="0">
                <a:solidFill>
                  <a:schemeClr val="tx1"/>
                </a:solidFill>
                <a:latin typeface="Calibri" panose="020F0502020204030204" pitchFamily="34" charset="0"/>
                <a:cs typeface="Calibri" panose="020F0502020204030204" pitchFamily="34" charset="0"/>
              </a:rPr>
              <a:t>Expanded new codes for D55.21, Anemia due to pyruvate kinase deficiency  and anemia due other disorders of glycolytic enzymes</a:t>
            </a:r>
            <a:r>
              <a:rPr lang="en-US" dirty="0" smtClean="0">
                <a:solidFill>
                  <a:schemeClr val="tx1"/>
                </a:solidFill>
                <a:latin typeface="Calibri" panose="020F0502020204030204" pitchFamily="34" charset="0"/>
                <a:cs typeface="Calibri" panose="020F0502020204030204" pitchFamily="34" charset="0"/>
              </a:rPr>
              <a:t>.</a:t>
            </a:r>
          </a:p>
          <a:p>
            <a:endParaRPr lang="en-US" dirty="0"/>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647011304"/>
              </p:ext>
            </p:extLst>
          </p:nvPr>
        </p:nvGraphicFramePr>
        <p:xfrm>
          <a:off x="667821" y="3328826"/>
          <a:ext cx="9337570" cy="3368318"/>
        </p:xfrm>
        <a:graphic>
          <a:graphicData uri="http://schemas.openxmlformats.org/drawingml/2006/table">
            <a:tbl>
              <a:tblPr>
                <a:effectLst>
                  <a:outerShdw blurRad="50800" dist="38100" dir="8100000" algn="tr" rotWithShape="0">
                    <a:prstClr val="black">
                      <a:alpha val="40000"/>
                    </a:prstClr>
                  </a:outerShdw>
                </a:effectLst>
              </a:tblPr>
              <a:tblGrid>
                <a:gridCol w="5019786">
                  <a:extLst>
                    <a:ext uri="{9D8B030D-6E8A-4147-A177-3AD203B41FA5}">
                      <a16:colId xmlns:a16="http://schemas.microsoft.com/office/drawing/2014/main" val="4033781425"/>
                    </a:ext>
                  </a:extLst>
                </a:gridCol>
                <a:gridCol w="1341448">
                  <a:extLst>
                    <a:ext uri="{9D8B030D-6E8A-4147-A177-3AD203B41FA5}">
                      <a16:colId xmlns:a16="http://schemas.microsoft.com/office/drawing/2014/main" val="1776322661"/>
                    </a:ext>
                  </a:extLst>
                </a:gridCol>
                <a:gridCol w="1341448">
                  <a:extLst>
                    <a:ext uri="{9D8B030D-6E8A-4147-A177-3AD203B41FA5}">
                      <a16:colId xmlns:a16="http://schemas.microsoft.com/office/drawing/2014/main" val="3917936042"/>
                    </a:ext>
                  </a:extLst>
                </a:gridCol>
                <a:gridCol w="1634888">
                  <a:extLst>
                    <a:ext uri="{9D8B030D-6E8A-4147-A177-3AD203B41FA5}">
                      <a16:colId xmlns:a16="http://schemas.microsoft.com/office/drawing/2014/main" val="2495475062"/>
                    </a:ext>
                  </a:extLst>
                </a:gridCol>
              </a:tblGrid>
              <a:tr h="348447">
                <a:tc>
                  <a:txBody>
                    <a:bodyPr/>
                    <a:lstStyle/>
                    <a:p>
                      <a:r>
                        <a:rPr lang="en-US" sz="1800" b="1" dirty="0">
                          <a:effectLst/>
                          <a:latin typeface="Calibri" panose="020F0502020204030204" pitchFamily="34" charset="0"/>
                          <a:cs typeface="Calibri" panose="020F0502020204030204" pitchFamily="34" charset="0"/>
                        </a:rPr>
                        <a:t>Chapter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1">
                          <a:effectLst/>
                          <a:latin typeface="Calibri" panose="020F0502020204030204" pitchFamily="34" charset="0"/>
                          <a:cs typeface="Calibri" panose="020F0502020204030204" pitchFamily="34" charset="0"/>
                        </a:rPr>
                        <a:t>New</a:t>
                      </a:r>
                      <a:endParaRPr lang="en-US" sz="1600">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1">
                          <a:effectLst/>
                          <a:latin typeface="Calibri" panose="020F0502020204030204" pitchFamily="34" charset="0"/>
                          <a:cs typeface="Calibri" panose="020F0502020204030204" pitchFamily="34" charset="0"/>
                        </a:rPr>
                        <a:t>Revised</a:t>
                      </a:r>
                      <a:endParaRPr lang="en-US" sz="1600">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1">
                          <a:effectLst/>
                          <a:latin typeface="Calibri" panose="020F0502020204030204" pitchFamily="34" charset="0"/>
                          <a:cs typeface="Calibri" panose="020F0502020204030204" pitchFamily="34" charset="0"/>
                        </a:rPr>
                        <a:t>Invalidated</a:t>
                      </a:r>
                      <a:endParaRPr lang="en-US" sz="1600">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570423277"/>
                  </a:ext>
                </a:extLst>
              </a:tr>
              <a:tr h="696893">
                <a:tc>
                  <a:txBody>
                    <a:bodyPr/>
                    <a:lstStyle/>
                    <a:p>
                      <a:r>
                        <a:rPr lang="en-US" sz="1800" b="1" dirty="0">
                          <a:effectLst/>
                          <a:latin typeface="Calibri" panose="020F0502020204030204" pitchFamily="34" charset="0"/>
                          <a:cs typeface="Calibri" panose="020F0502020204030204" pitchFamily="34" charset="0"/>
                        </a:rPr>
                        <a:t>Chapter 1: Certain infectious and parasitic diseases (A00-B99)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290261808"/>
                  </a:ext>
                </a:extLst>
              </a:tr>
              <a:tr h="348447">
                <a:tc>
                  <a:txBody>
                    <a:bodyPr/>
                    <a:lstStyle/>
                    <a:p>
                      <a:r>
                        <a:rPr lang="en-US" sz="1800" b="1" dirty="0">
                          <a:effectLst/>
                          <a:latin typeface="Calibri" panose="020F0502020204030204" pitchFamily="34" charset="0"/>
                          <a:cs typeface="Calibri" panose="020F0502020204030204" pitchFamily="34" charset="0"/>
                        </a:rPr>
                        <a:t>Chapter 2: Neoplasms (C00-D49)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alpha val="0"/>
                      </a:schemeClr>
                    </a:solidFill>
                  </a:tcPr>
                </a:tc>
                <a:extLst>
                  <a:ext uri="{0D108BD9-81ED-4DB2-BD59-A6C34878D82A}">
                    <a16:rowId xmlns:a16="http://schemas.microsoft.com/office/drawing/2014/main" val="4099741804"/>
                  </a:ext>
                </a:extLst>
              </a:tr>
              <a:tr h="1277638">
                <a:tc>
                  <a:txBody>
                    <a:bodyPr/>
                    <a:lstStyle/>
                    <a:p>
                      <a:r>
                        <a:rPr lang="en-US" sz="1800" b="1" dirty="0">
                          <a:effectLst/>
                          <a:latin typeface="Calibri" panose="020F0502020204030204" pitchFamily="34" charset="0"/>
                          <a:cs typeface="Calibri" panose="020F0502020204030204" pitchFamily="34" charset="0"/>
                        </a:rPr>
                        <a:t>Chapter 3: Diseases of the blood and blood-forming organs and certain disorders involving the immune mechanism (D50-D89)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alpha val="0"/>
                      </a:schemeClr>
                    </a:solidFill>
                  </a:tcPr>
                </a:tc>
                <a:extLst>
                  <a:ext uri="{0D108BD9-81ED-4DB2-BD59-A6C34878D82A}">
                    <a16:rowId xmlns:a16="http://schemas.microsoft.com/office/drawing/2014/main" val="3014336260"/>
                  </a:ext>
                </a:extLst>
              </a:tr>
              <a:tr h="696893">
                <a:tc>
                  <a:txBody>
                    <a:bodyPr/>
                    <a:lstStyle/>
                    <a:p>
                      <a:r>
                        <a:rPr lang="en-US" sz="1800" b="1" dirty="0">
                          <a:effectLst/>
                          <a:latin typeface="Calibri" panose="020F0502020204030204" pitchFamily="34" charset="0"/>
                          <a:cs typeface="Calibri" panose="020F0502020204030204" pitchFamily="34" charset="0"/>
                        </a:rPr>
                        <a:t>Chapter 4: Endocrine, nutritional and metabolic diseases (E00-E89)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415330807"/>
                  </a:ext>
                </a:extLst>
              </a:tr>
            </a:tbl>
          </a:graphicData>
        </a:graphic>
      </p:graphicFrame>
    </p:spTree>
    <p:extLst>
      <p:ext uri="{BB962C8B-B14F-4D97-AF65-F5344CB8AC3E}">
        <p14:creationId xmlns:p14="http://schemas.microsoft.com/office/powerpoint/2010/main" val="3521767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62075"/>
            <a:ext cx="8596668" cy="637309"/>
          </a:xfrm>
        </p:spPr>
        <p:txBody>
          <a:bodyPr>
            <a:normAutofit fontScale="90000"/>
          </a:bodyPr>
          <a:lstStyle/>
          <a:p>
            <a:r>
              <a:rPr lang="en-US" b="1" dirty="0" smtClean="0">
                <a:latin typeface="Calibri" panose="020F0502020204030204" pitchFamily="34" charset="0"/>
                <a:cs typeface="Calibri" panose="020F0502020204030204" pitchFamily="34" charset="0"/>
              </a:rPr>
              <a:t>Chapter 5 Through Chapter 8</a:t>
            </a:r>
            <a:endParaRPr lang="en-US" b="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4" y="708917"/>
            <a:ext cx="9504356" cy="5332446"/>
          </a:xfrm>
        </p:spPr>
        <p:txBody>
          <a:bodyPr/>
          <a:lstStyle/>
          <a:p>
            <a:r>
              <a:rPr lang="en-US" b="1" dirty="0">
                <a:solidFill>
                  <a:schemeClr val="tx1"/>
                </a:solidFill>
                <a:latin typeface="Calibri" panose="020F0502020204030204" pitchFamily="34" charset="0"/>
                <a:cs typeface="Calibri" panose="020F0502020204030204" pitchFamily="34" charset="0"/>
              </a:rPr>
              <a:t>Chapter 5:</a:t>
            </a:r>
            <a:r>
              <a:rPr lang="en-US" dirty="0">
                <a:solidFill>
                  <a:schemeClr val="tx1"/>
                </a:solidFill>
                <a:latin typeface="Calibri" panose="020F0502020204030204" pitchFamily="34" charset="0"/>
                <a:cs typeface="Calibri" panose="020F0502020204030204" pitchFamily="34" charset="0"/>
              </a:rPr>
              <a:t> Mental, Behavioral and Neurodevelopmental Disorders (F01-F99</a:t>
            </a:r>
            <a:r>
              <a:rPr lang="en-US" dirty="0" smtClean="0">
                <a:solidFill>
                  <a:schemeClr val="tx1"/>
                </a:solidFill>
                <a:latin typeface="Calibri" panose="020F0502020204030204" pitchFamily="34" charset="0"/>
                <a:cs typeface="Calibri" panose="020F0502020204030204" pitchFamily="34" charset="0"/>
              </a:rPr>
              <a:t>) New code </a:t>
            </a:r>
            <a:r>
              <a:rPr lang="en-US" dirty="0">
                <a:solidFill>
                  <a:schemeClr val="tx1"/>
                </a:solidFill>
                <a:latin typeface="Calibri" panose="020F0502020204030204" pitchFamily="34" charset="0"/>
                <a:cs typeface="Calibri" panose="020F0502020204030204" pitchFamily="34" charset="0"/>
              </a:rPr>
              <a:t>F32.A for Depression. Unspecified or Depression NOS. </a:t>
            </a:r>
            <a:r>
              <a:rPr lang="en-US" dirty="0" smtClean="0">
                <a:solidFill>
                  <a:schemeClr val="tx1"/>
                </a:solidFill>
                <a:latin typeface="Calibri" panose="020F0502020204030204" pitchFamily="34" charset="0"/>
                <a:cs typeface="Calibri" panose="020F0502020204030204" pitchFamily="34" charset="0"/>
              </a:rPr>
              <a:t>Previously F32.9</a:t>
            </a:r>
            <a:r>
              <a:rPr lang="en-US" dirty="0">
                <a:solidFill>
                  <a:schemeClr val="tx1"/>
                </a:solidFill>
                <a:latin typeface="Calibri" panose="020F0502020204030204" pitchFamily="34" charset="0"/>
                <a:cs typeface="Calibri" panose="020F0502020204030204" pitchFamily="34" charset="0"/>
              </a:rPr>
              <a:t>, </a:t>
            </a:r>
            <a:r>
              <a:rPr lang="en-US" dirty="0" smtClean="0">
                <a:solidFill>
                  <a:schemeClr val="tx1"/>
                </a:solidFill>
                <a:latin typeface="Calibri" panose="020F0502020204030204" pitchFamily="34" charset="0"/>
                <a:cs typeface="Calibri" panose="020F0502020204030204" pitchFamily="34" charset="0"/>
              </a:rPr>
              <a:t>depressive </a:t>
            </a:r>
            <a:r>
              <a:rPr lang="en-US" dirty="0">
                <a:solidFill>
                  <a:schemeClr val="tx1"/>
                </a:solidFill>
                <a:latin typeface="Calibri" panose="020F0502020204030204" pitchFamily="34" charset="0"/>
                <a:cs typeface="Calibri" panose="020F0502020204030204" pitchFamily="34" charset="0"/>
              </a:rPr>
              <a:t>disorder, single episode, unspecified when the depression was not further specified in the record</a:t>
            </a:r>
            <a:r>
              <a:rPr lang="en-US" dirty="0" smtClean="0">
                <a:solidFill>
                  <a:schemeClr val="tx1"/>
                </a:solidFill>
                <a:latin typeface="Calibri" panose="020F0502020204030204" pitchFamily="34" charset="0"/>
                <a:cs typeface="Calibri" panose="020F0502020204030204" pitchFamily="34" charset="0"/>
              </a:rPr>
              <a:t>. There </a:t>
            </a:r>
            <a:r>
              <a:rPr lang="en-US" dirty="0">
                <a:solidFill>
                  <a:schemeClr val="tx1"/>
                </a:solidFill>
                <a:latin typeface="Calibri" panose="020F0502020204030204" pitchFamily="34" charset="0"/>
                <a:cs typeface="Calibri" panose="020F0502020204030204" pitchFamily="34" charset="0"/>
              </a:rPr>
              <a:t>are two new codes F78.A2 for SYNGAP related intellectual disability and F78.A9 Other genetic related intellectual disability.  </a:t>
            </a:r>
          </a:p>
          <a:p>
            <a:r>
              <a:rPr lang="en-US" b="1" dirty="0">
                <a:solidFill>
                  <a:schemeClr val="tx1"/>
                </a:solidFill>
                <a:latin typeface="Calibri" panose="020F0502020204030204" pitchFamily="34" charset="0"/>
                <a:cs typeface="Calibri" panose="020F0502020204030204" pitchFamily="34" charset="0"/>
              </a:rPr>
              <a:t>Chapter 6:</a:t>
            </a:r>
            <a:r>
              <a:rPr lang="en-US" dirty="0">
                <a:solidFill>
                  <a:schemeClr val="tx1"/>
                </a:solidFill>
                <a:latin typeface="Calibri" panose="020F0502020204030204" pitchFamily="34" charset="0"/>
                <a:cs typeface="Calibri" panose="020F0502020204030204" pitchFamily="34" charset="0"/>
              </a:rPr>
              <a:t> Nervous System (G00-G99</a:t>
            </a:r>
            <a:r>
              <a:rPr lang="en-US" dirty="0" smtClean="0">
                <a:solidFill>
                  <a:schemeClr val="tx1"/>
                </a:solidFill>
                <a:latin typeface="Calibri" panose="020F0502020204030204" pitchFamily="34" charset="0"/>
                <a:cs typeface="Calibri" panose="020F0502020204030204" pitchFamily="34" charset="0"/>
              </a:rPr>
              <a:t>) </a:t>
            </a:r>
            <a:r>
              <a:rPr lang="en-US" dirty="0">
                <a:solidFill>
                  <a:schemeClr val="tx1"/>
                </a:solidFill>
                <a:latin typeface="Calibri" panose="020F0502020204030204" pitchFamily="34" charset="0"/>
                <a:cs typeface="Calibri" panose="020F0502020204030204" pitchFamily="34" charset="0"/>
              </a:rPr>
              <a:t>There is a new code G04.82, Acute flaccid myelitis.  Acute Flaccid Myelitis (AFM) is an uncommon but serious neurologic condition. It affects the nervous system, specifically the area of the spinal cord called gray matter, which causes the muscles and reflexes in the body to become weak. 90% is in children.  </a:t>
            </a:r>
          </a:p>
          <a:p>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85594004"/>
              </p:ext>
            </p:extLst>
          </p:nvPr>
        </p:nvGraphicFramePr>
        <p:xfrm>
          <a:off x="677332" y="3585678"/>
          <a:ext cx="9083116" cy="3019231"/>
        </p:xfrm>
        <a:graphic>
          <a:graphicData uri="http://schemas.openxmlformats.org/drawingml/2006/table">
            <a:tbl>
              <a:tblPr>
                <a:effectLst>
                  <a:outerShdw blurRad="50800" dist="38100" dir="8100000" algn="tr" rotWithShape="0">
                    <a:prstClr val="black">
                      <a:alpha val="40000"/>
                    </a:prstClr>
                  </a:outerShdw>
                </a:effectLst>
              </a:tblPr>
              <a:tblGrid>
                <a:gridCol w="3928136">
                  <a:extLst>
                    <a:ext uri="{9D8B030D-6E8A-4147-A177-3AD203B41FA5}">
                      <a16:colId xmlns:a16="http://schemas.microsoft.com/office/drawing/2014/main" val="22171653"/>
                    </a:ext>
                  </a:extLst>
                </a:gridCol>
                <a:gridCol w="1600123">
                  <a:extLst>
                    <a:ext uri="{9D8B030D-6E8A-4147-A177-3AD203B41FA5}">
                      <a16:colId xmlns:a16="http://schemas.microsoft.com/office/drawing/2014/main" val="2504344185"/>
                    </a:ext>
                  </a:extLst>
                </a:gridCol>
                <a:gridCol w="1839074">
                  <a:extLst>
                    <a:ext uri="{9D8B030D-6E8A-4147-A177-3AD203B41FA5}">
                      <a16:colId xmlns:a16="http://schemas.microsoft.com/office/drawing/2014/main" val="1559894386"/>
                    </a:ext>
                  </a:extLst>
                </a:gridCol>
                <a:gridCol w="1715783">
                  <a:extLst>
                    <a:ext uri="{9D8B030D-6E8A-4147-A177-3AD203B41FA5}">
                      <a16:colId xmlns:a16="http://schemas.microsoft.com/office/drawing/2014/main" val="2084416305"/>
                    </a:ext>
                  </a:extLst>
                </a:gridCol>
              </a:tblGrid>
              <a:tr h="257615">
                <a:tc>
                  <a:txBody>
                    <a:bodyPr/>
                    <a:lstStyle/>
                    <a:p>
                      <a:r>
                        <a:rPr lang="en-US" sz="1800" b="1" dirty="0">
                          <a:effectLst/>
                          <a:latin typeface="Calibri" panose="020F0502020204030204" pitchFamily="34" charset="0"/>
                          <a:cs typeface="Calibri" panose="020F0502020204030204" pitchFamily="34" charset="0"/>
                        </a:rPr>
                        <a:t>Chapter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1600" b="1">
                          <a:effectLst/>
                          <a:latin typeface="Calibri" panose="020F0502020204030204" pitchFamily="34" charset="0"/>
                          <a:cs typeface="Calibri" panose="020F0502020204030204" pitchFamily="34" charset="0"/>
                        </a:rPr>
                        <a:t>New</a:t>
                      </a:r>
                      <a:endParaRPr lang="en-US" sz="1600">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1600" b="1">
                          <a:effectLst/>
                          <a:latin typeface="Calibri" panose="020F0502020204030204" pitchFamily="34" charset="0"/>
                          <a:cs typeface="Calibri" panose="020F0502020204030204" pitchFamily="34" charset="0"/>
                        </a:rPr>
                        <a:t>Revised</a:t>
                      </a:r>
                      <a:endParaRPr lang="en-US" sz="1600">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1600" b="1">
                          <a:effectLst/>
                          <a:latin typeface="Calibri" panose="020F0502020204030204" pitchFamily="34" charset="0"/>
                          <a:cs typeface="Calibri" panose="020F0502020204030204" pitchFamily="34" charset="0"/>
                        </a:rPr>
                        <a:t>Invalidated</a:t>
                      </a:r>
                      <a:endParaRPr lang="en-US" sz="1600">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814602401"/>
                  </a:ext>
                </a:extLst>
              </a:tr>
              <a:tr h="979807">
                <a:tc>
                  <a:txBody>
                    <a:bodyPr/>
                    <a:lstStyle/>
                    <a:p>
                      <a:r>
                        <a:rPr lang="en-US" sz="1800" b="1" dirty="0">
                          <a:effectLst/>
                          <a:latin typeface="Calibri" panose="020F0502020204030204" pitchFamily="34" charset="0"/>
                          <a:cs typeface="Calibri" panose="020F0502020204030204" pitchFamily="34" charset="0"/>
                        </a:rPr>
                        <a:t>Chapter 5: Mental, Behavioral and Neurodevelopmental disorders (F01-F99)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974198022"/>
                  </a:ext>
                </a:extLst>
              </a:tr>
              <a:tr h="588368">
                <a:tc>
                  <a:txBody>
                    <a:bodyPr/>
                    <a:lstStyle/>
                    <a:p>
                      <a:r>
                        <a:rPr lang="en-US" sz="1800" b="1" dirty="0">
                          <a:effectLst/>
                          <a:latin typeface="Calibri" panose="020F0502020204030204" pitchFamily="34" charset="0"/>
                          <a:cs typeface="Calibri" panose="020F0502020204030204" pitchFamily="34" charset="0"/>
                        </a:rPr>
                        <a:t>Chapter 6: Diseases of the nervous system (G00-G99)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10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401410533"/>
                  </a:ext>
                </a:extLst>
              </a:tr>
              <a:tr h="588368">
                <a:tc>
                  <a:txBody>
                    <a:bodyPr/>
                    <a:lstStyle/>
                    <a:p>
                      <a:r>
                        <a:rPr lang="en-US" sz="1800" b="1" dirty="0">
                          <a:effectLst/>
                          <a:latin typeface="Calibri" panose="020F0502020204030204" pitchFamily="34" charset="0"/>
                          <a:cs typeface="Calibri" panose="020F0502020204030204" pitchFamily="34" charset="0"/>
                        </a:rPr>
                        <a:t>Chapter 7: Diseases of the eye and adnexa (H00-H59)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160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471593711"/>
                  </a:ext>
                </a:extLst>
              </a:tr>
              <a:tr h="588368">
                <a:tc>
                  <a:txBody>
                    <a:bodyPr/>
                    <a:lstStyle/>
                    <a:p>
                      <a:r>
                        <a:rPr lang="en-US" sz="1800" b="1" dirty="0">
                          <a:effectLst/>
                          <a:latin typeface="Calibri" panose="020F0502020204030204" pitchFamily="34" charset="0"/>
                          <a:cs typeface="Calibri" panose="020F0502020204030204" pitchFamily="34" charset="0"/>
                        </a:rPr>
                        <a:t>Chapter 8: Diseases of the ear and mastoid process (H60-H95)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160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180579460"/>
                  </a:ext>
                </a:extLst>
              </a:tr>
            </a:tbl>
          </a:graphicData>
        </a:graphic>
      </p:graphicFrame>
    </p:spTree>
    <p:extLst>
      <p:ext uri="{BB962C8B-B14F-4D97-AF65-F5344CB8AC3E}">
        <p14:creationId xmlns:p14="http://schemas.microsoft.com/office/powerpoint/2010/main" val="4265117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83958"/>
            <a:ext cx="8596668" cy="646546"/>
          </a:xfrm>
        </p:spPr>
        <p:txBody>
          <a:bodyPr/>
          <a:lstStyle/>
          <a:p>
            <a:r>
              <a:rPr lang="en-US" b="1" dirty="0" smtClean="0">
                <a:latin typeface="Calibri" panose="020F0502020204030204" pitchFamily="34" charset="0"/>
                <a:cs typeface="Calibri" panose="020F0502020204030204" pitchFamily="34" charset="0"/>
              </a:rPr>
              <a:t>Chapter 9 Through Chapter 12</a:t>
            </a:r>
            <a:endParaRPr lang="en-US" b="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3" y="730504"/>
            <a:ext cx="10346837" cy="5886053"/>
          </a:xfrm>
        </p:spPr>
        <p:txBody>
          <a:bodyPr/>
          <a:lstStyle/>
          <a:p>
            <a:r>
              <a:rPr lang="en-US" b="1" dirty="0">
                <a:solidFill>
                  <a:schemeClr val="tx1"/>
                </a:solidFill>
                <a:latin typeface="Calibri" panose="020F0502020204030204" pitchFamily="34" charset="0"/>
                <a:cs typeface="Calibri" panose="020F0502020204030204" pitchFamily="34" charset="0"/>
              </a:rPr>
              <a:t>Chapter 9</a:t>
            </a:r>
            <a:r>
              <a:rPr lang="en-US" dirty="0">
                <a:solidFill>
                  <a:schemeClr val="tx1"/>
                </a:solidFill>
                <a:latin typeface="Calibri" panose="020F0502020204030204" pitchFamily="34" charset="0"/>
                <a:cs typeface="Calibri" panose="020F0502020204030204" pitchFamily="34" charset="0"/>
              </a:rPr>
              <a:t>: Circulatory System (I00-I99</a:t>
            </a:r>
            <a:r>
              <a:rPr lang="en-US" dirty="0" smtClean="0">
                <a:solidFill>
                  <a:schemeClr val="tx1"/>
                </a:solidFill>
                <a:latin typeface="Calibri" panose="020F0502020204030204" pitchFamily="34" charset="0"/>
                <a:cs typeface="Calibri" panose="020F0502020204030204" pitchFamily="34" charset="0"/>
              </a:rPr>
              <a:t>) There is a </a:t>
            </a:r>
            <a:r>
              <a:rPr lang="en-US" dirty="0">
                <a:solidFill>
                  <a:schemeClr val="tx1"/>
                </a:solidFill>
                <a:latin typeface="Calibri" panose="020F0502020204030204" pitchFamily="34" charset="0"/>
                <a:cs typeface="Calibri" panose="020F0502020204030204" pitchFamily="34" charset="0"/>
              </a:rPr>
              <a:t>new code I5A for Non-ischemic myocardial injury (non-traumatic)   There is a CODE FIRST the underlying cause, if known and applicable, such as: with many conditions listed. </a:t>
            </a:r>
            <a:endParaRPr lang="en-US" dirty="0" smtClean="0">
              <a:solidFill>
                <a:schemeClr val="tx1"/>
              </a:solidFill>
              <a:latin typeface="Calibri" panose="020F0502020204030204" pitchFamily="34" charset="0"/>
              <a:cs typeface="Calibri" panose="020F0502020204030204" pitchFamily="34" charset="0"/>
            </a:endParaRPr>
          </a:p>
          <a:p>
            <a:pPr fontAlgn="base"/>
            <a:r>
              <a:rPr lang="da-DK" b="1" dirty="0">
                <a:solidFill>
                  <a:schemeClr val="tx1"/>
                </a:solidFill>
                <a:latin typeface="Calibri" panose="020F0502020204030204" pitchFamily="34" charset="0"/>
                <a:cs typeface="Calibri" panose="020F0502020204030204" pitchFamily="34" charset="0"/>
              </a:rPr>
              <a:t>Chapter 11</a:t>
            </a:r>
            <a:r>
              <a:rPr lang="da-DK" dirty="0">
                <a:solidFill>
                  <a:schemeClr val="tx1"/>
                </a:solidFill>
                <a:latin typeface="Calibri" panose="020F0502020204030204" pitchFamily="34" charset="0"/>
                <a:cs typeface="Calibri" panose="020F0502020204030204" pitchFamily="34" charset="0"/>
              </a:rPr>
              <a:t>: Digestive System (K00-K95</a:t>
            </a:r>
            <a:r>
              <a:rPr lang="da-DK" dirty="0" smtClean="0">
                <a:solidFill>
                  <a:schemeClr val="tx1"/>
                </a:solidFill>
                <a:latin typeface="Calibri" panose="020F0502020204030204" pitchFamily="34" charset="0"/>
                <a:cs typeface="Calibri" panose="020F0502020204030204" pitchFamily="34" charset="0"/>
              </a:rPr>
              <a:t>) </a:t>
            </a:r>
            <a:r>
              <a:rPr lang="en-US" dirty="0">
                <a:solidFill>
                  <a:schemeClr val="tx1"/>
                </a:solidFill>
                <a:latin typeface="Calibri" panose="020F0502020204030204" pitchFamily="34" charset="0"/>
                <a:cs typeface="Calibri" panose="020F0502020204030204" pitchFamily="34" charset="0"/>
              </a:rPr>
              <a:t>The K22.8 was expanded to K22.81, Esophageal polyp; K22.82, </a:t>
            </a:r>
            <a:r>
              <a:rPr lang="en-US" dirty="0" err="1">
                <a:solidFill>
                  <a:schemeClr val="tx1"/>
                </a:solidFill>
                <a:latin typeface="Calibri" panose="020F0502020204030204" pitchFamily="34" charset="0"/>
                <a:cs typeface="Calibri" panose="020F0502020204030204" pitchFamily="34" charset="0"/>
              </a:rPr>
              <a:t>Esophagogastric</a:t>
            </a:r>
            <a:r>
              <a:rPr lang="en-US" dirty="0">
                <a:solidFill>
                  <a:schemeClr val="tx1"/>
                </a:solidFill>
                <a:latin typeface="Calibri" panose="020F0502020204030204" pitchFamily="34" charset="0"/>
                <a:cs typeface="Calibri" panose="020F0502020204030204" pitchFamily="34" charset="0"/>
              </a:rPr>
              <a:t> junction polyp, and K22.89, Other specified disease of esophagus, which includes hemorrhage of esophagus. </a:t>
            </a:r>
            <a:r>
              <a:rPr lang="en-US" dirty="0" smtClean="0">
                <a:solidFill>
                  <a:schemeClr val="tx1"/>
                </a:solidFill>
                <a:latin typeface="Calibri" panose="020F0502020204030204" pitchFamily="34" charset="0"/>
                <a:cs typeface="Calibri" panose="020F0502020204030204" pitchFamily="34" charset="0"/>
              </a:rPr>
              <a:t>Additional new codes, </a:t>
            </a:r>
            <a:r>
              <a:rPr lang="en-US" dirty="0">
                <a:solidFill>
                  <a:schemeClr val="tx1"/>
                </a:solidFill>
                <a:latin typeface="Calibri" panose="020F0502020204030204" pitchFamily="34" charset="0"/>
                <a:cs typeface="Calibri" panose="020F0502020204030204" pitchFamily="34" charset="0"/>
              </a:rPr>
              <a:t>K31.A0-K31.A29 for Gastric intestinal metaplasia unspecified, without dysplasia and with dysplasia. </a:t>
            </a:r>
            <a:endParaRPr lang="en-US" dirty="0" smtClean="0">
              <a:solidFill>
                <a:schemeClr val="tx1"/>
              </a:solidFill>
              <a:latin typeface="Calibri" panose="020F0502020204030204" pitchFamily="34" charset="0"/>
              <a:cs typeface="Calibri" panose="020F0502020204030204" pitchFamily="34" charset="0"/>
            </a:endParaRPr>
          </a:p>
          <a:p>
            <a:pPr fontAlgn="base"/>
            <a:r>
              <a:rPr lang="en-US" b="1" dirty="0">
                <a:solidFill>
                  <a:schemeClr val="tx1"/>
                </a:solidFill>
                <a:latin typeface="Calibri" panose="020F0502020204030204" pitchFamily="34" charset="0"/>
                <a:cs typeface="Calibri" panose="020F0502020204030204" pitchFamily="34" charset="0"/>
              </a:rPr>
              <a:t>Chapter 12</a:t>
            </a:r>
            <a:r>
              <a:rPr lang="en-US" dirty="0">
                <a:solidFill>
                  <a:schemeClr val="tx1"/>
                </a:solidFill>
                <a:latin typeface="Calibri" panose="020F0502020204030204" pitchFamily="34" charset="0"/>
                <a:cs typeface="Calibri" panose="020F0502020204030204" pitchFamily="34" charset="0"/>
              </a:rPr>
              <a:t>:  Skin and Subcutaneous Tissue (L00-L99</a:t>
            </a:r>
            <a:r>
              <a:rPr lang="en-US" dirty="0" smtClean="0">
                <a:solidFill>
                  <a:schemeClr val="tx1"/>
                </a:solidFill>
                <a:latin typeface="Calibri" panose="020F0502020204030204" pitchFamily="34" charset="0"/>
                <a:cs typeface="Calibri" panose="020F0502020204030204" pitchFamily="34" charset="0"/>
              </a:rPr>
              <a:t>) </a:t>
            </a:r>
            <a:r>
              <a:rPr lang="en-US" dirty="0">
                <a:solidFill>
                  <a:schemeClr val="tx1"/>
                </a:solidFill>
                <a:latin typeface="Calibri" panose="020F0502020204030204" pitchFamily="34" charset="0"/>
                <a:cs typeface="Calibri" panose="020F0502020204030204" pitchFamily="34" charset="0"/>
              </a:rPr>
              <a:t>New codes L24.A0-A9 were added for Irritant contact dermatitis due to fracture, contact with body fluid, saliva, fecal, urinary or dual incontinence or other body fluids. </a:t>
            </a:r>
          </a:p>
          <a:p>
            <a:pPr fontAlgn="base"/>
            <a:endParaRPr lang="en-US" dirty="0"/>
          </a:p>
          <a:p>
            <a:endParaRPr lang="da-DK" dirty="0"/>
          </a:p>
          <a:p>
            <a:endParaRPr lang="en-US" dirty="0"/>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50617397"/>
              </p:ext>
            </p:extLst>
          </p:nvPr>
        </p:nvGraphicFramePr>
        <p:xfrm>
          <a:off x="766618" y="3883633"/>
          <a:ext cx="9353427" cy="2917958"/>
        </p:xfrm>
        <a:graphic>
          <a:graphicData uri="http://schemas.openxmlformats.org/drawingml/2006/table">
            <a:tbl>
              <a:tblPr>
                <a:effectLst>
                  <a:outerShdw blurRad="50800" dist="38100" dir="8100000" algn="tr" rotWithShape="0">
                    <a:prstClr val="black">
                      <a:alpha val="40000"/>
                    </a:prstClr>
                  </a:outerShdw>
                </a:effectLst>
              </a:tblPr>
              <a:tblGrid>
                <a:gridCol w="5015836">
                  <a:extLst>
                    <a:ext uri="{9D8B030D-6E8A-4147-A177-3AD203B41FA5}">
                      <a16:colId xmlns:a16="http://schemas.microsoft.com/office/drawing/2014/main" val="2132070687"/>
                    </a:ext>
                  </a:extLst>
                </a:gridCol>
                <a:gridCol w="1347606">
                  <a:extLst>
                    <a:ext uri="{9D8B030D-6E8A-4147-A177-3AD203B41FA5}">
                      <a16:colId xmlns:a16="http://schemas.microsoft.com/office/drawing/2014/main" val="2158287182"/>
                    </a:ext>
                  </a:extLst>
                </a:gridCol>
                <a:gridCol w="1347606">
                  <a:extLst>
                    <a:ext uri="{9D8B030D-6E8A-4147-A177-3AD203B41FA5}">
                      <a16:colId xmlns:a16="http://schemas.microsoft.com/office/drawing/2014/main" val="1219579765"/>
                    </a:ext>
                  </a:extLst>
                </a:gridCol>
                <a:gridCol w="1642379">
                  <a:extLst>
                    <a:ext uri="{9D8B030D-6E8A-4147-A177-3AD203B41FA5}">
                      <a16:colId xmlns:a16="http://schemas.microsoft.com/office/drawing/2014/main" val="2302475309"/>
                    </a:ext>
                  </a:extLst>
                </a:gridCol>
              </a:tblGrid>
              <a:tr h="364136">
                <a:tc>
                  <a:txBody>
                    <a:bodyPr/>
                    <a:lstStyle/>
                    <a:p>
                      <a:r>
                        <a:rPr lang="en-US" sz="1800" b="1" dirty="0">
                          <a:effectLst/>
                          <a:latin typeface="Calibri" panose="020F0502020204030204" pitchFamily="34" charset="0"/>
                          <a:cs typeface="Calibri" panose="020F0502020204030204" pitchFamily="34" charset="0"/>
                        </a:rPr>
                        <a:t>Chapter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1">
                          <a:effectLst/>
                          <a:latin typeface="Calibri" panose="020F0502020204030204" pitchFamily="34" charset="0"/>
                          <a:cs typeface="Calibri" panose="020F0502020204030204" pitchFamily="34" charset="0"/>
                        </a:rPr>
                        <a:t>New</a:t>
                      </a:r>
                      <a:endParaRPr lang="en-US" sz="1600">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1">
                          <a:effectLst/>
                          <a:latin typeface="Calibri" panose="020F0502020204030204" pitchFamily="34" charset="0"/>
                          <a:cs typeface="Calibri" panose="020F0502020204030204" pitchFamily="34" charset="0"/>
                        </a:rPr>
                        <a:t>Revised</a:t>
                      </a:r>
                      <a:endParaRPr lang="en-US" sz="1600">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1">
                          <a:effectLst/>
                          <a:latin typeface="Calibri" panose="020F0502020204030204" pitchFamily="34" charset="0"/>
                          <a:cs typeface="Calibri" panose="020F0502020204030204" pitchFamily="34" charset="0"/>
                        </a:rPr>
                        <a:t>Invalidated</a:t>
                      </a:r>
                      <a:endParaRPr lang="en-US" sz="1600">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136832604"/>
                  </a:ext>
                </a:extLst>
              </a:tr>
              <a:tr h="497588">
                <a:tc>
                  <a:txBody>
                    <a:bodyPr/>
                    <a:lstStyle/>
                    <a:p>
                      <a:r>
                        <a:rPr lang="en-US" sz="1800" b="1" dirty="0">
                          <a:effectLst/>
                          <a:latin typeface="Calibri" panose="020F0502020204030204" pitchFamily="34" charset="0"/>
                          <a:cs typeface="Calibri" panose="020F0502020204030204" pitchFamily="34" charset="0"/>
                        </a:rPr>
                        <a:t>Chapter 9: Diseases of the circulatory system (I00-I99)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0">
                          <a:effectLst/>
                          <a:latin typeface="Calibri" panose="020F0502020204030204" pitchFamily="34" charset="0"/>
                          <a:cs typeface="Calibri" panose="020F050202020403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361785235"/>
                  </a:ext>
                </a:extLst>
              </a:tr>
              <a:tr h="728271">
                <a:tc>
                  <a:txBody>
                    <a:bodyPr/>
                    <a:lstStyle/>
                    <a:p>
                      <a:r>
                        <a:rPr lang="en-US" sz="1800" b="1" dirty="0">
                          <a:effectLst/>
                          <a:latin typeface="Calibri" panose="020F0502020204030204" pitchFamily="34" charset="0"/>
                          <a:cs typeface="Calibri" panose="020F0502020204030204" pitchFamily="34" charset="0"/>
                        </a:rPr>
                        <a:t>Chapter 10: Diseases of the respiratory system (J00-J99)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0" dirty="0">
                          <a:effectLst/>
                          <a:latin typeface="Calibri" panose="020F0502020204030204" pitchFamily="34" charset="0"/>
                          <a:cs typeface="Calibri" panose="020F050202020403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291127616"/>
                  </a:ext>
                </a:extLst>
              </a:tr>
              <a:tr h="414658">
                <a:tc>
                  <a:txBody>
                    <a:bodyPr/>
                    <a:lstStyle/>
                    <a:p>
                      <a:r>
                        <a:rPr lang="en-US" sz="1800" b="1" dirty="0">
                          <a:effectLst/>
                          <a:latin typeface="Calibri" panose="020F0502020204030204" pitchFamily="34" charset="0"/>
                          <a:cs typeface="Calibri" panose="020F0502020204030204" pitchFamily="34" charset="0"/>
                        </a:rPr>
                        <a:t>Chapter 11: Diseases of the digestive system (K00-K95)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0" dirty="0">
                          <a:effectLst/>
                          <a:latin typeface="Calibri" panose="020F0502020204030204" pitchFamily="34" charset="0"/>
                          <a:cs typeface="Calibri" panose="020F0502020204030204" pitchFamily="34" charset="0"/>
                        </a:rPr>
                        <a:t>13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0" dirty="0">
                          <a:effectLst/>
                          <a:latin typeface="Calibri" panose="020F0502020204030204" pitchFamily="34" charset="0"/>
                          <a:cs typeface="Calibri" panose="020F050202020403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365990818"/>
                  </a:ext>
                </a:extLst>
              </a:tr>
              <a:tr h="728271">
                <a:tc>
                  <a:txBody>
                    <a:bodyPr/>
                    <a:lstStyle/>
                    <a:p>
                      <a:r>
                        <a:rPr lang="en-US" sz="1800" b="1" dirty="0">
                          <a:effectLst/>
                          <a:latin typeface="Calibri" panose="020F0502020204030204" pitchFamily="34" charset="0"/>
                          <a:cs typeface="Calibri" panose="020F0502020204030204" pitchFamily="34" charset="0"/>
                        </a:rPr>
                        <a:t>Chapter 12: Diseases of the skin and subcutaneous tissue (L00-L99)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0" dirty="0">
                          <a:effectLst/>
                          <a:latin typeface="Calibri" panose="020F0502020204030204" pitchFamily="34" charset="0"/>
                          <a:cs typeface="Calibri" panose="020F0502020204030204" pitchFamily="34" charset="0"/>
                        </a:rPr>
                        <a:t>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4100213572"/>
                  </a:ext>
                </a:extLst>
              </a:tr>
            </a:tbl>
          </a:graphicData>
        </a:graphic>
      </p:graphicFrame>
    </p:spTree>
    <p:extLst>
      <p:ext uri="{BB962C8B-B14F-4D97-AF65-F5344CB8AC3E}">
        <p14:creationId xmlns:p14="http://schemas.microsoft.com/office/powerpoint/2010/main" val="415671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0"/>
            <a:ext cx="8596668" cy="674254"/>
          </a:xfrm>
        </p:spPr>
        <p:txBody>
          <a:bodyPr/>
          <a:lstStyle/>
          <a:p>
            <a:r>
              <a:rPr lang="en-US" b="1" dirty="0" smtClean="0">
                <a:latin typeface="Calibri" panose="020F0502020204030204" pitchFamily="34" charset="0"/>
                <a:cs typeface="Calibri" panose="020F0502020204030204" pitchFamily="34" charset="0"/>
              </a:rPr>
              <a:t>Chapter 13 Through Chapter 16</a:t>
            </a:r>
            <a:endParaRPr lang="en-US" b="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3" y="513709"/>
            <a:ext cx="11250964" cy="6246688"/>
          </a:xfrm>
        </p:spPr>
        <p:txBody>
          <a:bodyPr/>
          <a:lstStyle/>
          <a:p>
            <a:r>
              <a:rPr lang="en-US" b="1" dirty="0">
                <a:solidFill>
                  <a:schemeClr val="tx1"/>
                </a:solidFill>
                <a:latin typeface="Calibri" panose="020F0502020204030204" pitchFamily="34" charset="0"/>
                <a:cs typeface="Calibri" panose="020F0502020204030204" pitchFamily="34" charset="0"/>
              </a:rPr>
              <a:t>Chapter 13: </a:t>
            </a:r>
            <a:r>
              <a:rPr lang="en-US" dirty="0">
                <a:solidFill>
                  <a:schemeClr val="tx1"/>
                </a:solidFill>
                <a:latin typeface="Calibri" panose="020F0502020204030204" pitchFamily="34" charset="0"/>
                <a:cs typeface="Calibri" panose="020F0502020204030204" pitchFamily="34" charset="0"/>
              </a:rPr>
              <a:t>Musculoskeletal System (M00-M99</a:t>
            </a:r>
            <a:r>
              <a:rPr lang="en-US" dirty="0" smtClean="0">
                <a:solidFill>
                  <a:schemeClr val="tx1"/>
                </a:solidFill>
                <a:latin typeface="Calibri" panose="020F0502020204030204" pitchFamily="34" charset="0"/>
                <a:cs typeface="Calibri" panose="020F0502020204030204" pitchFamily="34" charset="0"/>
              </a:rPr>
              <a:t>) </a:t>
            </a:r>
            <a:r>
              <a:rPr lang="en-US" dirty="0">
                <a:solidFill>
                  <a:schemeClr val="tx1"/>
                </a:solidFill>
                <a:latin typeface="Calibri" panose="020F0502020204030204" pitchFamily="34" charset="0"/>
                <a:cs typeface="Calibri" panose="020F0502020204030204" pitchFamily="34" charset="0"/>
              </a:rPr>
              <a:t>The low back pain code has been expanded to M54.50, low back pain unspecified, M54.51, </a:t>
            </a:r>
            <a:r>
              <a:rPr lang="en-US" dirty="0" err="1">
                <a:solidFill>
                  <a:schemeClr val="tx1"/>
                </a:solidFill>
                <a:latin typeface="Calibri" panose="020F0502020204030204" pitchFamily="34" charset="0"/>
                <a:cs typeface="Calibri" panose="020F0502020204030204" pitchFamily="34" charset="0"/>
              </a:rPr>
              <a:t>Vertebrogenic</a:t>
            </a:r>
            <a:r>
              <a:rPr lang="en-US" dirty="0">
                <a:solidFill>
                  <a:schemeClr val="tx1"/>
                </a:solidFill>
                <a:latin typeface="Calibri" panose="020F0502020204030204" pitchFamily="34" charset="0"/>
                <a:cs typeface="Calibri" panose="020F0502020204030204" pitchFamily="34" charset="0"/>
              </a:rPr>
              <a:t> low back pain, and M54.59, Other low back pain.  Nerve pain within the spine has long been linked to discs that have degenerated—your doctor may refer to this as “</a:t>
            </a:r>
            <a:r>
              <a:rPr lang="en-US" dirty="0" err="1">
                <a:solidFill>
                  <a:schemeClr val="tx1"/>
                </a:solidFill>
                <a:latin typeface="Calibri" panose="020F0502020204030204" pitchFamily="34" charset="0"/>
                <a:cs typeface="Calibri" panose="020F0502020204030204" pitchFamily="34" charset="0"/>
              </a:rPr>
              <a:t>discogenic</a:t>
            </a:r>
            <a:r>
              <a:rPr lang="en-US" dirty="0">
                <a:solidFill>
                  <a:schemeClr val="tx1"/>
                </a:solidFill>
                <a:latin typeface="Calibri" panose="020F0502020204030204" pitchFamily="34" charset="0"/>
                <a:cs typeface="Calibri" panose="020F0502020204030204" pitchFamily="34" charset="0"/>
              </a:rPr>
              <a:t> pain.” But a new term has emerged: “</a:t>
            </a:r>
            <a:r>
              <a:rPr lang="en-US" dirty="0" err="1">
                <a:solidFill>
                  <a:schemeClr val="tx1"/>
                </a:solidFill>
                <a:latin typeface="Calibri" panose="020F0502020204030204" pitchFamily="34" charset="0"/>
                <a:cs typeface="Calibri" panose="020F0502020204030204" pitchFamily="34" charset="0"/>
              </a:rPr>
              <a:t>vertebrogenic</a:t>
            </a:r>
            <a:r>
              <a:rPr lang="en-US" dirty="0">
                <a:solidFill>
                  <a:schemeClr val="tx1"/>
                </a:solidFill>
                <a:latin typeface="Calibri" panose="020F0502020204030204" pitchFamily="34" charset="0"/>
                <a:cs typeface="Calibri" panose="020F0502020204030204" pitchFamily="34" charset="0"/>
              </a:rPr>
              <a:t> pain.” If your doctor discovers that your endplates are the origin of your chronic low back pain, this is the term they may use to diagnose it</a:t>
            </a:r>
            <a:r>
              <a:rPr lang="en-US" dirty="0" smtClean="0">
                <a:solidFill>
                  <a:schemeClr val="tx1"/>
                </a:solidFill>
                <a:latin typeface="Calibri" panose="020F0502020204030204" pitchFamily="34" charset="0"/>
                <a:cs typeface="Calibri" panose="020F0502020204030204" pitchFamily="34" charset="0"/>
              </a:rPr>
              <a:t>.</a:t>
            </a:r>
          </a:p>
          <a:p>
            <a:r>
              <a:rPr lang="en-US" b="1" dirty="0" smtClean="0">
                <a:solidFill>
                  <a:schemeClr val="tx1"/>
                </a:solidFill>
                <a:latin typeface="Calibri" panose="020F0502020204030204" pitchFamily="34" charset="0"/>
                <a:cs typeface="Calibri" panose="020F0502020204030204" pitchFamily="34" charset="0"/>
              </a:rPr>
              <a:t>Chapter 16: </a:t>
            </a:r>
            <a:r>
              <a:rPr lang="en-US" dirty="0" smtClean="0">
                <a:solidFill>
                  <a:schemeClr val="tx1"/>
                </a:solidFill>
                <a:latin typeface="Calibri" panose="020F0502020204030204" pitchFamily="34" charset="0"/>
                <a:cs typeface="Calibri" panose="020F0502020204030204" pitchFamily="34" charset="0"/>
              </a:rPr>
              <a:t>Perinatal Period (P00-P96) New </a:t>
            </a:r>
            <a:r>
              <a:rPr lang="en-US" dirty="0">
                <a:solidFill>
                  <a:schemeClr val="tx1"/>
                </a:solidFill>
                <a:latin typeface="Calibri" panose="020F0502020204030204" pitchFamily="34" charset="0"/>
                <a:cs typeface="Calibri" panose="020F0502020204030204" pitchFamily="34" charset="0"/>
              </a:rPr>
              <a:t>specific code P00.82, Newborn affected by (positive) maternal group B streptococcus (GBS) colonization!  It includes contact with positive maternal group B streptococcus</a:t>
            </a:r>
            <a:r>
              <a:rPr lang="en-US" dirty="0" smtClean="0">
                <a:solidFill>
                  <a:schemeClr val="tx1"/>
                </a:solidFill>
                <a:latin typeface="Calibri" panose="020F0502020204030204" pitchFamily="34" charset="0"/>
                <a:cs typeface="Calibri" panose="020F0502020204030204" pitchFamily="34" charset="0"/>
              </a:rPr>
              <a:t>.</a:t>
            </a:r>
            <a:r>
              <a:rPr lang="en-US" dirty="0">
                <a:solidFill>
                  <a:schemeClr val="tx1"/>
                </a:solidFill>
                <a:latin typeface="Calibri" panose="020F0502020204030204" pitchFamily="34" charset="0"/>
                <a:cs typeface="Calibri" panose="020F0502020204030204" pitchFamily="34" charset="0"/>
              </a:rPr>
              <a:t> Code P09 has been expanded to P09.1-9 Abnormal findings on neonatal screening for specific diagnoses such as inborn errors of metabolism, congenital endocrine disease, hematological disorders or heart disease, cystic fibrosis, or hearing loss.   </a:t>
            </a:r>
            <a:endParaRPr lang="en-US" dirty="0" smtClean="0">
              <a:solidFill>
                <a:schemeClr val="tx1"/>
              </a:solidFill>
              <a:latin typeface="Calibri" panose="020F0502020204030204" pitchFamily="34" charset="0"/>
              <a:cs typeface="Calibri" panose="020F0502020204030204" pitchFamily="34" charset="0"/>
            </a:endParaRPr>
          </a:p>
          <a:p>
            <a:endParaRPr lang="en-US" dirty="0" smtClean="0"/>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236771742"/>
              </p:ext>
            </p:extLst>
          </p:nvPr>
        </p:nvGraphicFramePr>
        <p:xfrm>
          <a:off x="662609" y="3526217"/>
          <a:ext cx="9543573" cy="2966946"/>
        </p:xfrm>
        <a:graphic>
          <a:graphicData uri="http://schemas.openxmlformats.org/drawingml/2006/table">
            <a:tbl>
              <a:tblPr>
                <a:effectLst>
                  <a:outerShdw blurRad="50800" dist="38100" dir="8100000" algn="tr" rotWithShape="0">
                    <a:prstClr val="black">
                      <a:alpha val="40000"/>
                    </a:prstClr>
                  </a:outerShdw>
                </a:effectLst>
              </a:tblPr>
              <a:tblGrid>
                <a:gridCol w="4026327">
                  <a:extLst>
                    <a:ext uri="{9D8B030D-6E8A-4147-A177-3AD203B41FA5}">
                      <a16:colId xmlns:a16="http://schemas.microsoft.com/office/drawing/2014/main" val="1809204210"/>
                    </a:ext>
                  </a:extLst>
                </a:gridCol>
                <a:gridCol w="1990333">
                  <a:extLst>
                    <a:ext uri="{9D8B030D-6E8A-4147-A177-3AD203B41FA5}">
                      <a16:colId xmlns:a16="http://schemas.microsoft.com/office/drawing/2014/main" val="2111355504"/>
                    </a:ext>
                  </a:extLst>
                </a:gridCol>
                <a:gridCol w="1505642">
                  <a:extLst>
                    <a:ext uri="{9D8B030D-6E8A-4147-A177-3AD203B41FA5}">
                      <a16:colId xmlns:a16="http://schemas.microsoft.com/office/drawing/2014/main" val="3077492503"/>
                    </a:ext>
                  </a:extLst>
                </a:gridCol>
                <a:gridCol w="2021271">
                  <a:extLst>
                    <a:ext uri="{9D8B030D-6E8A-4147-A177-3AD203B41FA5}">
                      <a16:colId xmlns:a16="http://schemas.microsoft.com/office/drawing/2014/main" val="2507838083"/>
                    </a:ext>
                  </a:extLst>
                </a:gridCol>
              </a:tblGrid>
              <a:tr h="283238">
                <a:tc>
                  <a:txBody>
                    <a:bodyPr/>
                    <a:lstStyle/>
                    <a:p>
                      <a:r>
                        <a:rPr lang="en-US" sz="1800" b="1" dirty="0">
                          <a:effectLst/>
                          <a:latin typeface="Calibri" panose="020F0502020204030204" pitchFamily="34" charset="0"/>
                          <a:cs typeface="Calibri" panose="020F0502020204030204" pitchFamily="34" charset="0"/>
                        </a:rPr>
                        <a:t>Chapter</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1" dirty="0">
                          <a:effectLst/>
                          <a:latin typeface="Calibri" panose="020F0502020204030204" pitchFamily="34" charset="0"/>
                          <a:cs typeface="Calibri" panose="020F0502020204030204" pitchFamily="34" charset="0"/>
                        </a:rPr>
                        <a:t>New</a:t>
                      </a:r>
                      <a:endParaRPr lang="en-US" sz="1600" dirty="0">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1" dirty="0">
                          <a:effectLst/>
                          <a:latin typeface="Calibri" panose="020F0502020204030204" pitchFamily="34" charset="0"/>
                          <a:cs typeface="Calibri" panose="020F0502020204030204" pitchFamily="34" charset="0"/>
                        </a:rPr>
                        <a:t>Revised</a:t>
                      </a:r>
                      <a:endParaRPr lang="en-US" sz="1600" dirty="0">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1">
                          <a:effectLst/>
                          <a:latin typeface="Calibri" panose="020F0502020204030204" pitchFamily="34" charset="0"/>
                          <a:cs typeface="Calibri" panose="020F0502020204030204" pitchFamily="34" charset="0"/>
                        </a:rPr>
                        <a:t>Invalidated</a:t>
                      </a:r>
                      <a:endParaRPr lang="en-US" sz="1600">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53631560"/>
                  </a:ext>
                </a:extLst>
              </a:tr>
              <a:tr h="889873">
                <a:tc>
                  <a:txBody>
                    <a:bodyPr/>
                    <a:lstStyle/>
                    <a:p>
                      <a:r>
                        <a:rPr lang="en-US" sz="1800" b="1" dirty="0">
                          <a:effectLst/>
                          <a:latin typeface="Calibri" panose="020F0502020204030204" pitchFamily="34" charset="0"/>
                          <a:cs typeface="Calibri" panose="020F0502020204030204" pitchFamily="34" charset="0"/>
                        </a:rPr>
                        <a:t>Chapter 13: Diseases of the musculoskeletal system and connective tissue (M00-M99)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25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386810378"/>
                  </a:ext>
                </a:extLst>
              </a:tr>
              <a:tr h="566474">
                <a:tc>
                  <a:txBody>
                    <a:bodyPr/>
                    <a:lstStyle/>
                    <a:p>
                      <a:r>
                        <a:rPr lang="en-US" sz="1800" b="1" dirty="0">
                          <a:effectLst/>
                          <a:latin typeface="Calibri" panose="020F0502020204030204" pitchFamily="34" charset="0"/>
                          <a:cs typeface="Calibri" panose="020F0502020204030204" pitchFamily="34" charset="0"/>
                        </a:rPr>
                        <a:t>Chapter 14: Diseases of the genitourinary system (N00-N99)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72252259"/>
                  </a:ext>
                </a:extLst>
              </a:tr>
              <a:tr h="566474">
                <a:tc>
                  <a:txBody>
                    <a:bodyPr/>
                    <a:lstStyle/>
                    <a:p>
                      <a:r>
                        <a:rPr lang="en-US" sz="1800" b="1" dirty="0">
                          <a:effectLst/>
                          <a:latin typeface="Calibri" panose="020F0502020204030204" pitchFamily="34" charset="0"/>
                          <a:cs typeface="Calibri" panose="020F0502020204030204" pitchFamily="34" charset="0"/>
                        </a:rPr>
                        <a:t>Chapter 15: Pregnancy, childbirth and the puerperium (O00-O9A)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106887918"/>
                  </a:ext>
                </a:extLst>
              </a:tr>
              <a:tr h="660887">
                <a:tc>
                  <a:txBody>
                    <a:bodyPr/>
                    <a:lstStyle/>
                    <a:p>
                      <a:r>
                        <a:rPr lang="en-US" sz="1800" b="1" dirty="0">
                          <a:effectLst/>
                          <a:latin typeface="Calibri" panose="020F0502020204030204" pitchFamily="34" charset="0"/>
                          <a:cs typeface="Calibri" panose="020F0502020204030204" pitchFamily="34" charset="0"/>
                        </a:rPr>
                        <a:t>Chapter 16: Certain conditions originating in the perinatal period (P00-P96)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a:effectLst/>
                          <a:latin typeface="Calibri" panose="020F0502020204030204" pitchFamily="34" charset="0"/>
                          <a:cs typeface="Calibri" panose="020F0502020204030204" pitchFamily="34" charset="0"/>
                        </a:rPr>
                        <a:t>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122670912"/>
                  </a:ext>
                </a:extLst>
              </a:tr>
            </a:tbl>
          </a:graphicData>
        </a:graphic>
      </p:graphicFrame>
    </p:spTree>
    <p:extLst>
      <p:ext uri="{BB962C8B-B14F-4D97-AF65-F5344CB8AC3E}">
        <p14:creationId xmlns:p14="http://schemas.microsoft.com/office/powerpoint/2010/main" val="1629798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32214"/>
            <a:ext cx="8596668" cy="646546"/>
          </a:xfrm>
        </p:spPr>
        <p:txBody>
          <a:bodyPr/>
          <a:lstStyle/>
          <a:p>
            <a:r>
              <a:rPr lang="en-US" b="1" dirty="0" smtClean="0">
                <a:latin typeface="Calibri" panose="020F0502020204030204" pitchFamily="34" charset="0"/>
                <a:cs typeface="Calibri" panose="020F0502020204030204" pitchFamily="34" charset="0"/>
              </a:rPr>
              <a:t>Chapter 17 Through Chapter 18</a:t>
            </a:r>
            <a:endParaRPr lang="en-US" b="1"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77333" y="657546"/>
            <a:ext cx="11035205" cy="5383817"/>
          </a:xfrm>
        </p:spPr>
        <p:txBody>
          <a:bodyPr/>
          <a:lstStyle/>
          <a:p>
            <a:pPr fontAlgn="base"/>
            <a:r>
              <a:rPr lang="en-US" b="1" dirty="0">
                <a:solidFill>
                  <a:schemeClr val="tx1"/>
                </a:solidFill>
                <a:latin typeface="Calibri" panose="020F0502020204030204" pitchFamily="34" charset="0"/>
                <a:cs typeface="Calibri" panose="020F0502020204030204" pitchFamily="34" charset="0"/>
              </a:rPr>
              <a:t>Chapter 18</a:t>
            </a:r>
            <a:r>
              <a:rPr lang="en-US" dirty="0">
                <a:solidFill>
                  <a:schemeClr val="tx1"/>
                </a:solidFill>
                <a:latin typeface="Calibri" panose="020F0502020204030204" pitchFamily="34" charset="0"/>
                <a:cs typeface="Calibri" panose="020F0502020204030204" pitchFamily="34" charset="0"/>
              </a:rPr>
              <a:t>: Symptoms, </a:t>
            </a:r>
            <a:r>
              <a:rPr lang="en-US" dirty="0" smtClean="0">
                <a:solidFill>
                  <a:schemeClr val="tx1"/>
                </a:solidFill>
                <a:latin typeface="Calibri" panose="020F0502020204030204" pitchFamily="34" charset="0"/>
                <a:cs typeface="Calibri" panose="020F0502020204030204" pitchFamily="34" charset="0"/>
              </a:rPr>
              <a:t>signs</a:t>
            </a:r>
            <a:r>
              <a:rPr lang="en-US" dirty="0">
                <a:solidFill>
                  <a:schemeClr val="tx1"/>
                </a:solidFill>
                <a:latin typeface="Calibri" panose="020F0502020204030204" pitchFamily="34" charset="0"/>
                <a:cs typeface="Calibri" panose="020F0502020204030204" pitchFamily="34" charset="0"/>
              </a:rPr>
              <a:t>, abnormal findings (R00-R99</a:t>
            </a:r>
            <a:r>
              <a:rPr lang="en-US" dirty="0" smtClean="0">
                <a:solidFill>
                  <a:schemeClr val="tx1"/>
                </a:solidFill>
                <a:latin typeface="Calibri" panose="020F0502020204030204" pitchFamily="34" charset="0"/>
                <a:cs typeface="Calibri" panose="020F0502020204030204" pitchFamily="34" charset="0"/>
              </a:rPr>
              <a:t>) Cough </a:t>
            </a:r>
            <a:r>
              <a:rPr lang="en-US" dirty="0">
                <a:solidFill>
                  <a:schemeClr val="tx1"/>
                </a:solidFill>
                <a:latin typeface="Calibri" panose="020F0502020204030204" pitchFamily="34" charset="0"/>
                <a:cs typeface="Calibri" panose="020F0502020204030204" pitchFamily="34" charset="0"/>
              </a:rPr>
              <a:t>symptom codes have been expanded to the below:</a:t>
            </a:r>
          </a:p>
          <a:p>
            <a:pPr lvl="1" fontAlgn="base">
              <a:buFont typeface="Wingdings" panose="05000000000000000000" pitchFamily="2" charset="2"/>
              <a:buChar char="q"/>
            </a:pPr>
            <a:r>
              <a:rPr lang="en-US" dirty="0">
                <a:solidFill>
                  <a:schemeClr val="tx1"/>
                </a:solidFill>
                <a:latin typeface="Calibri" panose="020F0502020204030204" pitchFamily="34" charset="0"/>
                <a:cs typeface="Calibri" panose="020F0502020204030204" pitchFamily="34" charset="0"/>
              </a:rPr>
              <a:t>R05.1, Acute cough</a:t>
            </a:r>
          </a:p>
          <a:p>
            <a:pPr lvl="1" fontAlgn="base">
              <a:buFont typeface="Wingdings" panose="05000000000000000000" pitchFamily="2" charset="2"/>
              <a:buChar char="q"/>
            </a:pPr>
            <a:r>
              <a:rPr lang="en-US" dirty="0">
                <a:solidFill>
                  <a:schemeClr val="tx1"/>
                </a:solidFill>
                <a:latin typeface="Calibri" panose="020F0502020204030204" pitchFamily="34" charset="0"/>
                <a:cs typeface="Calibri" panose="020F0502020204030204" pitchFamily="34" charset="0"/>
              </a:rPr>
              <a:t>R05.2, Subacute cough</a:t>
            </a:r>
          </a:p>
          <a:p>
            <a:pPr lvl="1" fontAlgn="base">
              <a:buFont typeface="Wingdings" panose="05000000000000000000" pitchFamily="2" charset="2"/>
              <a:buChar char="q"/>
            </a:pPr>
            <a:r>
              <a:rPr lang="en-US" dirty="0">
                <a:solidFill>
                  <a:schemeClr val="tx1"/>
                </a:solidFill>
                <a:latin typeface="Calibri" panose="020F0502020204030204" pitchFamily="34" charset="0"/>
                <a:cs typeface="Calibri" panose="020F0502020204030204" pitchFamily="34" charset="0"/>
              </a:rPr>
              <a:t>R05.3, Chronic cough</a:t>
            </a:r>
          </a:p>
          <a:p>
            <a:pPr lvl="1" fontAlgn="base">
              <a:buFont typeface="Wingdings" panose="05000000000000000000" pitchFamily="2" charset="2"/>
              <a:buChar char="q"/>
            </a:pPr>
            <a:r>
              <a:rPr lang="en-US" dirty="0">
                <a:solidFill>
                  <a:schemeClr val="tx1"/>
                </a:solidFill>
                <a:latin typeface="Calibri" panose="020F0502020204030204" pitchFamily="34" charset="0"/>
                <a:cs typeface="Calibri" panose="020F0502020204030204" pitchFamily="34" charset="0"/>
              </a:rPr>
              <a:t>R05.4, Cough syncope (with code first syncope and collapse (R55)</a:t>
            </a:r>
          </a:p>
          <a:p>
            <a:pPr lvl="1" fontAlgn="base">
              <a:buFont typeface="Wingdings" panose="05000000000000000000" pitchFamily="2" charset="2"/>
              <a:buChar char="q"/>
            </a:pPr>
            <a:r>
              <a:rPr lang="en-US" dirty="0">
                <a:solidFill>
                  <a:schemeClr val="tx1"/>
                </a:solidFill>
                <a:latin typeface="Calibri" panose="020F0502020204030204" pitchFamily="34" charset="0"/>
                <a:cs typeface="Calibri" panose="020F0502020204030204" pitchFamily="34" charset="0"/>
              </a:rPr>
              <a:t>R05.8, Other specified cough</a:t>
            </a:r>
          </a:p>
          <a:p>
            <a:pPr lvl="1" fontAlgn="base">
              <a:buFont typeface="Wingdings" panose="05000000000000000000" pitchFamily="2" charset="2"/>
              <a:buChar char="q"/>
            </a:pPr>
            <a:r>
              <a:rPr lang="en-US" dirty="0">
                <a:solidFill>
                  <a:schemeClr val="tx1"/>
                </a:solidFill>
                <a:latin typeface="Calibri" panose="020F0502020204030204" pitchFamily="34" charset="0"/>
                <a:cs typeface="Calibri" panose="020F0502020204030204" pitchFamily="34" charset="0"/>
              </a:rPr>
              <a:t>R05.9, Cough, </a:t>
            </a:r>
            <a:r>
              <a:rPr lang="en-US" dirty="0" smtClean="0">
                <a:solidFill>
                  <a:schemeClr val="tx1"/>
                </a:solidFill>
                <a:latin typeface="Calibri" panose="020F0502020204030204" pitchFamily="34" charset="0"/>
                <a:cs typeface="Calibri" panose="020F0502020204030204" pitchFamily="34" charset="0"/>
              </a:rPr>
              <a:t>unspecified</a:t>
            </a:r>
          </a:p>
          <a:p>
            <a:pPr marL="0" indent="0" fontAlgn="base">
              <a:spcBef>
                <a:spcPts val="0"/>
              </a:spcBef>
              <a:buNone/>
            </a:pPr>
            <a:r>
              <a:rPr lang="en-US" dirty="0" smtClean="0">
                <a:solidFill>
                  <a:schemeClr val="tx1"/>
                </a:solidFill>
                <a:latin typeface="Calibri" panose="020F0502020204030204" pitchFamily="34" charset="0"/>
                <a:cs typeface="Calibri" panose="020F0502020204030204" pitchFamily="34" charset="0"/>
              </a:rPr>
              <a:t>Cough </a:t>
            </a:r>
            <a:r>
              <a:rPr lang="en-US" dirty="0">
                <a:solidFill>
                  <a:schemeClr val="tx1"/>
                </a:solidFill>
                <a:latin typeface="Calibri" panose="020F0502020204030204" pitchFamily="34" charset="0"/>
                <a:cs typeface="Calibri" panose="020F0502020204030204" pitchFamily="34" charset="0"/>
              </a:rPr>
              <a:t>syncope is a well-known entity which results in loss of consciousness during episodes of cough. It commonly occurs in patients with severe chronic obstructive lung disease (COPD) and asthma.</a:t>
            </a:r>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953183771"/>
              </p:ext>
            </p:extLst>
          </p:nvPr>
        </p:nvGraphicFramePr>
        <p:xfrm>
          <a:off x="677332" y="4201823"/>
          <a:ext cx="10788074" cy="2439121"/>
        </p:xfrm>
        <a:graphic>
          <a:graphicData uri="http://schemas.openxmlformats.org/drawingml/2006/table">
            <a:tbl>
              <a:tblPr>
                <a:effectLst>
                  <a:outerShdw blurRad="50800" dist="38100" dir="8100000" algn="tr" rotWithShape="0">
                    <a:prstClr val="black">
                      <a:alpha val="40000"/>
                    </a:prstClr>
                  </a:outerShdw>
                </a:effectLst>
              </a:tblPr>
              <a:tblGrid>
                <a:gridCol w="5794061">
                  <a:extLst>
                    <a:ext uri="{9D8B030D-6E8A-4147-A177-3AD203B41FA5}">
                      <a16:colId xmlns:a16="http://schemas.microsoft.com/office/drawing/2014/main" val="2049309561"/>
                    </a:ext>
                  </a:extLst>
                </a:gridCol>
                <a:gridCol w="1551541">
                  <a:extLst>
                    <a:ext uri="{9D8B030D-6E8A-4147-A177-3AD203B41FA5}">
                      <a16:colId xmlns:a16="http://schemas.microsoft.com/office/drawing/2014/main" val="3570740851"/>
                    </a:ext>
                  </a:extLst>
                </a:gridCol>
                <a:gridCol w="1551541">
                  <a:extLst>
                    <a:ext uri="{9D8B030D-6E8A-4147-A177-3AD203B41FA5}">
                      <a16:colId xmlns:a16="http://schemas.microsoft.com/office/drawing/2014/main" val="914188403"/>
                    </a:ext>
                  </a:extLst>
                </a:gridCol>
                <a:gridCol w="1890931">
                  <a:extLst>
                    <a:ext uri="{9D8B030D-6E8A-4147-A177-3AD203B41FA5}">
                      <a16:colId xmlns:a16="http://schemas.microsoft.com/office/drawing/2014/main" val="3264334432"/>
                    </a:ext>
                  </a:extLst>
                </a:gridCol>
              </a:tblGrid>
              <a:tr h="348446">
                <a:tc>
                  <a:txBody>
                    <a:bodyPr/>
                    <a:lstStyle/>
                    <a:p>
                      <a:r>
                        <a:rPr lang="en-US" sz="1800" b="1" dirty="0">
                          <a:effectLst/>
                          <a:latin typeface="Calibri" panose="020F0502020204030204" pitchFamily="34" charset="0"/>
                          <a:cs typeface="Calibri" panose="020F0502020204030204" pitchFamily="34" charset="0"/>
                        </a:rPr>
                        <a:t>Chapter</a:t>
                      </a:r>
                      <a:endParaRPr lang="en-US" sz="1800" dirty="0">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1" dirty="0">
                          <a:effectLst/>
                          <a:latin typeface="Calibri" panose="020F0502020204030204" pitchFamily="34" charset="0"/>
                          <a:cs typeface="Calibri" panose="020F0502020204030204" pitchFamily="34" charset="0"/>
                        </a:rPr>
                        <a:t>New</a:t>
                      </a:r>
                      <a:endParaRPr lang="en-US" sz="1600" dirty="0">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1" dirty="0">
                          <a:effectLst/>
                          <a:latin typeface="Calibri" panose="020F0502020204030204" pitchFamily="34" charset="0"/>
                          <a:cs typeface="Calibri" panose="020F0502020204030204" pitchFamily="34" charset="0"/>
                        </a:rPr>
                        <a:t>Revised</a:t>
                      </a:r>
                      <a:endParaRPr lang="en-US" sz="1600" dirty="0">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1" dirty="0">
                          <a:effectLst/>
                          <a:latin typeface="Calibri" panose="020F0502020204030204" pitchFamily="34" charset="0"/>
                          <a:cs typeface="Calibri" panose="020F0502020204030204" pitchFamily="34" charset="0"/>
                        </a:rPr>
                        <a:t>Invalidated</a:t>
                      </a:r>
                      <a:endParaRPr lang="en-US" sz="1600" dirty="0">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385877851"/>
                  </a:ext>
                </a:extLst>
              </a:tr>
              <a:tr h="929189">
                <a:tc>
                  <a:txBody>
                    <a:bodyPr/>
                    <a:lstStyle/>
                    <a:p>
                      <a:r>
                        <a:rPr lang="en-US" sz="1800" b="1" dirty="0">
                          <a:effectLst/>
                          <a:latin typeface="Calibri" panose="020F0502020204030204" pitchFamily="34" charset="0"/>
                          <a:cs typeface="Calibri" panose="020F0502020204030204" pitchFamily="34" charset="0"/>
                        </a:rPr>
                        <a:t>Chapter 17: Congenital malformations, deformations and chromosomal abnormalities (Q00-Q99)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973766710"/>
                  </a:ext>
                </a:extLst>
              </a:tr>
              <a:tr h="1161486">
                <a:tc>
                  <a:txBody>
                    <a:bodyPr/>
                    <a:lstStyle/>
                    <a:p>
                      <a:r>
                        <a:rPr lang="en-US" sz="1800" b="1" dirty="0">
                          <a:effectLst/>
                          <a:latin typeface="Calibri" panose="020F0502020204030204" pitchFamily="34" charset="0"/>
                          <a:cs typeface="Calibri" panose="020F0502020204030204" pitchFamily="34" charset="0"/>
                        </a:rPr>
                        <a:t>Chapter 18: Symptoms, signs and abnormal clinical and laboratory findings, not elsewhere classified (R00-R99)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14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66012795"/>
                  </a:ext>
                </a:extLst>
              </a:tr>
            </a:tbl>
          </a:graphicData>
        </a:graphic>
      </p:graphicFrame>
    </p:spTree>
    <p:extLst>
      <p:ext uri="{BB962C8B-B14F-4D97-AF65-F5344CB8AC3E}">
        <p14:creationId xmlns:p14="http://schemas.microsoft.com/office/powerpoint/2010/main" val="3707531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512" y="116441"/>
            <a:ext cx="8596668" cy="613024"/>
          </a:xfrm>
        </p:spPr>
        <p:txBody>
          <a:bodyPr>
            <a:normAutofit fontScale="90000"/>
          </a:bodyPr>
          <a:lstStyle/>
          <a:p>
            <a:r>
              <a:rPr lang="en-US" b="1" dirty="0" smtClean="0">
                <a:latin typeface="Calibri" panose="020F0502020204030204" pitchFamily="34" charset="0"/>
                <a:cs typeface="Calibri" panose="020F0502020204030204" pitchFamily="34" charset="0"/>
              </a:rPr>
              <a:t>Chapter 19</a:t>
            </a:r>
            <a:endParaRPr lang="en-US" b="1" dirty="0">
              <a:latin typeface="Calibri" panose="020F0502020204030204" pitchFamily="34" charset="0"/>
              <a:cs typeface="Calibri" panose="020F0502020204030204" pitchFamily="34" charset="0"/>
            </a:endParaRPr>
          </a:p>
        </p:txBody>
      </p:sp>
      <p:sp>
        <p:nvSpPr>
          <p:cNvPr id="5" name="Content Placeholder 2"/>
          <p:cNvSpPr txBox="1">
            <a:spLocks/>
          </p:cNvSpPr>
          <p:nvPr/>
        </p:nvSpPr>
        <p:spPr>
          <a:xfrm>
            <a:off x="677333" y="657547"/>
            <a:ext cx="11035205" cy="383132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2000" b="1" dirty="0">
                <a:solidFill>
                  <a:schemeClr val="tx1"/>
                </a:solidFill>
                <a:latin typeface="Calibri" panose="020F0502020204030204" pitchFamily="34" charset="0"/>
                <a:cs typeface="Calibri" panose="020F0502020204030204" pitchFamily="34" charset="0"/>
              </a:rPr>
              <a:t>Chapter 19</a:t>
            </a:r>
            <a:r>
              <a:rPr lang="en-US" sz="2000" dirty="0">
                <a:solidFill>
                  <a:schemeClr val="tx1"/>
                </a:solidFill>
                <a:latin typeface="Calibri" panose="020F0502020204030204" pitchFamily="34" charset="0"/>
                <a:cs typeface="Calibri" panose="020F0502020204030204" pitchFamily="34" charset="0"/>
              </a:rPr>
              <a:t>: Injury, Poisoning, Consequences of External Cause (S00-T88</a:t>
            </a:r>
            <a:r>
              <a:rPr lang="en-US" sz="2000" dirty="0" smtClean="0">
                <a:solidFill>
                  <a:schemeClr val="tx1"/>
                </a:solidFill>
                <a:latin typeface="Calibri" panose="020F0502020204030204" pitchFamily="34" charset="0"/>
                <a:cs typeface="Calibri" panose="020F0502020204030204" pitchFamily="34" charset="0"/>
              </a:rPr>
              <a:t>) There </a:t>
            </a:r>
            <a:r>
              <a:rPr lang="en-US" sz="2000" dirty="0">
                <a:solidFill>
                  <a:schemeClr val="tx1"/>
                </a:solidFill>
                <a:latin typeface="Calibri" panose="020F0502020204030204" pitchFamily="34" charset="0"/>
                <a:cs typeface="Calibri" panose="020F0502020204030204" pitchFamily="34" charset="0"/>
              </a:rPr>
              <a:t>are 20 subchapters used to report type of injury, poisoning or complications of trauma or surgical and medical care</a:t>
            </a:r>
            <a:r>
              <a:rPr lang="en-US" sz="2000" dirty="0" smtClean="0">
                <a:solidFill>
                  <a:schemeClr val="tx1"/>
                </a:solidFill>
                <a:latin typeface="Calibri" panose="020F0502020204030204" pitchFamily="34" charset="0"/>
                <a:cs typeface="Calibri" panose="020F0502020204030204" pitchFamily="34" charset="0"/>
              </a:rPr>
              <a:t>.</a:t>
            </a:r>
          </a:p>
          <a:p>
            <a:endParaRPr lang="en-US" dirty="0">
              <a:solidFill>
                <a:schemeClr val="tx1"/>
              </a:solidFill>
              <a:latin typeface="Calibri" panose="020F0502020204030204" pitchFamily="34" charset="0"/>
              <a:cs typeface="Calibri" panose="020F0502020204030204" pitchFamily="34"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761255563"/>
              </p:ext>
            </p:extLst>
          </p:nvPr>
        </p:nvGraphicFramePr>
        <p:xfrm>
          <a:off x="568383" y="5454668"/>
          <a:ext cx="11253103" cy="1103982"/>
        </p:xfrm>
        <a:graphic>
          <a:graphicData uri="http://schemas.openxmlformats.org/drawingml/2006/table">
            <a:tbl>
              <a:tblPr>
                <a:effectLst>
                  <a:outerShdw blurRad="50800" dist="38100" dir="8100000" algn="tr" rotWithShape="0">
                    <a:prstClr val="black">
                      <a:alpha val="40000"/>
                    </a:prstClr>
                  </a:outerShdw>
                </a:effectLst>
              </a:tblPr>
              <a:tblGrid>
                <a:gridCol w="5997966">
                  <a:extLst>
                    <a:ext uri="{9D8B030D-6E8A-4147-A177-3AD203B41FA5}">
                      <a16:colId xmlns:a16="http://schemas.microsoft.com/office/drawing/2014/main" val="272948552"/>
                    </a:ext>
                  </a:extLst>
                </a:gridCol>
                <a:gridCol w="1632665">
                  <a:extLst>
                    <a:ext uri="{9D8B030D-6E8A-4147-A177-3AD203B41FA5}">
                      <a16:colId xmlns:a16="http://schemas.microsoft.com/office/drawing/2014/main" val="3986893156"/>
                    </a:ext>
                  </a:extLst>
                </a:gridCol>
                <a:gridCol w="1632665">
                  <a:extLst>
                    <a:ext uri="{9D8B030D-6E8A-4147-A177-3AD203B41FA5}">
                      <a16:colId xmlns:a16="http://schemas.microsoft.com/office/drawing/2014/main" val="1687683565"/>
                    </a:ext>
                  </a:extLst>
                </a:gridCol>
                <a:gridCol w="1989807">
                  <a:extLst>
                    <a:ext uri="{9D8B030D-6E8A-4147-A177-3AD203B41FA5}">
                      <a16:colId xmlns:a16="http://schemas.microsoft.com/office/drawing/2014/main" val="735627936"/>
                    </a:ext>
                  </a:extLst>
                </a:gridCol>
              </a:tblGrid>
              <a:tr h="207050">
                <a:tc>
                  <a:txBody>
                    <a:bodyPr/>
                    <a:lstStyle/>
                    <a:p>
                      <a:r>
                        <a:rPr lang="en-US" sz="1600" b="1" dirty="0">
                          <a:effectLst/>
                          <a:latin typeface="Calibri" panose="020F0502020204030204" pitchFamily="34" charset="0"/>
                          <a:cs typeface="Calibri" panose="020F0502020204030204" pitchFamily="34" charset="0"/>
                        </a:rPr>
                        <a:t>Chapter</a:t>
                      </a:r>
                      <a:endParaRPr lang="en-US" sz="1600" dirty="0">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1" dirty="0">
                          <a:effectLst/>
                          <a:latin typeface="Calibri" panose="020F0502020204030204" pitchFamily="34" charset="0"/>
                          <a:cs typeface="Calibri" panose="020F0502020204030204" pitchFamily="34" charset="0"/>
                        </a:rPr>
                        <a:t>New</a:t>
                      </a:r>
                      <a:endParaRPr lang="en-US" sz="1600" dirty="0">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1" dirty="0">
                          <a:effectLst/>
                          <a:latin typeface="Calibri" panose="020F0502020204030204" pitchFamily="34" charset="0"/>
                          <a:cs typeface="Calibri" panose="020F0502020204030204" pitchFamily="34" charset="0"/>
                        </a:rPr>
                        <a:t>Revised</a:t>
                      </a:r>
                      <a:endParaRPr lang="en-US" sz="1600" dirty="0">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b="1">
                          <a:effectLst/>
                          <a:latin typeface="Calibri" panose="020F0502020204030204" pitchFamily="34" charset="0"/>
                          <a:cs typeface="Calibri" panose="020F0502020204030204" pitchFamily="34" charset="0"/>
                        </a:rPr>
                        <a:t>Invalidated</a:t>
                      </a:r>
                      <a:endParaRPr lang="en-US" sz="1600">
                        <a:effectLst/>
                        <a:latin typeface="Calibri" panose="020F0502020204030204" pitchFamily="34" charset="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451465481"/>
                  </a:ext>
                </a:extLst>
              </a:tr>
              <a:tr h="860142">
                <a:tc>
                  <a:txBody>
                    <a:bodyPr/>
                    <a:lstStyle/>
                    <a:p>
                      <a:r>
                        <a:rPr lang="en-US" sz="1800" b="1" dirty="0">
                          <a:effectLst/>
                          <a:latin typeface="Calibri" panose="020F0502020204030204" pitchFamily="34" charset="0"/>
                          <a:cs typeface="Calibri" panose="020F0502020204030204" pitchFamily="34" charset="0"/>
                        </a:rPr>
                        <a:t>Chapter 19: Injury, poisoning and certain other consequences of external causes (S00-T88)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45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12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US" sz="1600" dirty="0">
                          <a:effectLst/>
                          <a:latin typeface="Calibri" panose="020F0502020204030204" pitchFamily="34" charset="0"/>
                          <a:cs typeface="Calibri" panose="020F050202020403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814611218"/>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485698016"/>
              </p:ext>
            </p:extLst>
          </p:nvPr>
        </p:nvGraphicFramePr>
        <p:xfrm>
          <a:off x="516178" y="1612317"/>
          <a:ext cx="11305308" cy="3657600"/>
        </p:xfrm>
        <a:graphic>
          <a:graphicData uri="http://schemas.openxmlformats.org/drawingml/2006/table">
            <a:tbl>
              <a:tblPr firstRow="1" bandRow="1">
                <a:tableStyleId>{5C22544A-7EE6-4342-B048-85BDC9FD1C3A}</a:tableStyleId>
              </a:tblPr>
              <a:tblGrid>
                <a:gridCol w="3768436">
                  <a:extLst>
                    <a:ext uri="{9D8B030D-6E8A-4147-A177-3AD203B41FA5}">
                      <a16:colId xmlns:a16="http://schemas.microsoft.com/office/drawing/2014/main" val="2544155540"/>
                    </a:ext>
                  </a:extLst>
                </a:gridCol>
                <a:gridCol w="3768436">
                  <a:extLst>
                    <a:ext uri="{9D8B030D-6E8A-4147-A177-3AD203B41FA5}">
                      <a16:colId xmlns:a16="http://schemas.microsoft.com/office/drawing/2014/main" val="4010745191"/>
                    </a:ext>
                  </a:extLst>
                </a:gridCol>
                <a:gridCol w="3768436">
                  <a:extLst>
                    <a:ext uri="{9D8B030D-6E8A-4147-A177-3AD203B41FA5}">
                      <a16:colId xmlns:a16="http://schemas.microsoft.com/office/drawing/2014/main" val="1938906757"/>
                    </a:ext>
                  </a:extLst>
                </a:gridCol>
              </a:tblGrid>
              <a:tr h="3181357">
                <a:tc>
                  <a:txBody>
                    <a:bodyPr/>
                    <a:lstStyle/>
                    <a:p>
                      <a:r>
                        <a:rPr lang="en-US" sz="1800" b="1" i="0" kern="1200" dirty="0" smtClean="0">
                          <a:solidFill>
                            <a:schemeClr val="tx1"/>
                          </a:solidFill>
                          <a:effectLst/>
                          <a:latin typeface="Calibri" panose="020F0502020204030204" pitchFamily="34" charset="0"/>
                          <a:ea typeface="+mn-ea"/>
                          <a:cs typeface="Calibri" panose="020F0502020204030204" pitchFamily="34" charset="0"/>
                        </a:rPr>
                        <a:t>S00-S09</a:t>
                      </a:r>
                      <a:r>
                        <a:rPr lang="en-US" sz="1800" b="0" i="0" kern="1200" dirty="0" smtClean="0">
                          <a:solidFill>
                            <a:schemeClr val="tx1"/>
                          </a:solidFill>
                          <a:effectLst/>
                          <a:latin typeface="Calibri" panose="020F0502020204030204" pitchFamily="34" charset="0"/>
                          <a:ea typeface="+mn-ea"/>
                          <a:cs typeface="Calibri" panose="020F0502020204030204" pitchFamily="34" charset="0"/>
                        </a:rPr>
                        <a:t> Injuries to the head</a:t>
                      </a:r>
                    </a:p>
                    <a:p>
                      <a:r>
                        <a:rPr lang="en-US" sz="1800" b="1" i="0" kern="1200" dirty="0" smtClean="0">
                          <a:solidFill>
                            <a:schemeClr val="tx1"/>
                          </a:solidFill>
                          <a:effectLst/>
                          <a:latin typeface="Calibri" panose="020F0502020204030204" pitchFamily="34" charset="0"/>
                          <a:ea typeface="+mn-ea"/>
                          <a:cs typeface="Calibri" panose="020F0502020204030204" pitchFamily="34" charset="0"/>
                        </a:rPr>
                        <a:t>S10-S19</a:t>
                      </a:r>
                      <a:r>
                        <a:rPr lang="en-US" sz="1800" b="0" i="0" kern="1200" dirty="0" smtClean="0">
                          <a:solidFill>
                            <a:schemeClr val="tx1"/>
                          </a:solidFill>
                          <a:effectLst/>
                          <a:latin typeface="Calibri" panose="020F0502020204030204" pitchFamily="34" charset="0"/>
                          <a:ea typeface="+mn-ea"/>
                          <a:cs typeface="Calibri" panose="020F0502020204030204" pitchFamily="34" charset="0"/>
                        </a:rPr>
                        <a:t> Injuries to the neck</a:t>
                      </a:r>
                    </a:p>
                    <a:p>
                      <a:r>
                        <a:rPr lang="en-US" sz="1800" b="1" i="0" kern="1200" dirty="0" smtClean="0">
                          <a:solidFill>
                            <a:schemeClr val="tx1"/>
                          </a:solidFill>
                          <a:effectLst/>
                          <a:latin typeface="Calibri" panose="020F0502020204030204" pitchFamily="34" charset="0"/>
                          <a:ea typeface="+mn-ea"/>
                          <a:cs typeface="Calibri" panose="020F0502020204030204" pitchFamily="34" charset="0"/>
                        </a:rPr>
                        <a:t>S20-S29</a:t>
                      </a:r>
                      <a:r>
                        <a:rPr lang="en-US" sz="1800" b="0" i="0" kern="1200" dirty="0" smtClean="0">
                          <a:solidFill>
                            <a:schemeClr val="tx1"/>
                          </a:solidFill>
                          <a:effectLst/>
                          <a:latin typeface="Calibri" panose="020F0502020204030204" pitchFamily="34" charset="0"/>
                          <a:ea typeface="+mn-ea"/>
                          <a:cs typeface="Calibri" panose="020F0502020204030204" pitchFamily="34" charset="0"/>
                        </a:rPr>
                        <a:t> Injuries to the thorax</a:t>
                      </a:r>
                    </a:p>
                    <a:p>
                      <a:r>
                        <a:rPr lang="en-US" sz="1800" b="1" i="0" kern="1200" dirty="0" smtClean="0">
                          <a:solidFill>
                            <a:schemeClr val="tx1"/>
                          </a:solidFill>
                          <a:effectLst/>
                          <a:latin typeface="Calibri" panose="020F0502020204030204" pitchFamily="34" charset="0"/>
                          <a:ea typeface="+mn-ea"/>
                          <a:cs typeface="Calibri" panose="020F0502020204030204" pitchFamily="34" charset="0"/>
                        </a:rPr>
                        <a:t>S30-S39</a:t>
                      </a:r>
                      <a:r>
                        <a:rPr lang="en-US" sz="1800" b="0" i="0" kern="1200" dirty="0" smtClean="0">
                          <a:solidFill>
                            <a:schemeClr val="tx1"/>
                          </a:solidFill>
                          <a:effectLst/>
                          <a:latin typeface="Calibri" panose="020F0502020204030204" pitchFamily="34" charset="0"/>
                          <a:ea typeface="+mn-ea"/>
                          <a:cs typeface="Calibri" panose="020F0502020204030204" pitchFamily="34" charset="0"/>
                        </a:rPr>
                        <a:t> Injuries to the abdomen, lower back, lumbar spine, pelvis and external genitals</a:t>
                      </a:r>
                    </a:p>
                    <a:p>
                      <a:r>
                        <a:rPr lang="en-US" sz="1800" b="1" i="0" kern="1200" dirty="0" smtClean="0">
                          <a:solidFill>
                            <a:schemeClr val="tx1"/>
                          </a:solidFill>
                          <a:effectLst/>
                          <a:latin typeface="Calibri" panose="020F0502020204030204" pitchFamily="34" charset="0"/>
                          <a:ea typeface="+mn-ea"/>
                          <a:cs typeface="Calibri" panose="020F0502020204030204" pitchFamily="34" charset="0"/>
                        </a:rPr>
                        <a:t>S40-S49 </a:t>
                      </a:r>
                      <a:r>
                        <a:rPr lang="en-US" sz="1800" b="0" i="0" kern="1200" dirty="0" smtClean="0">
                          <a:solidFill>
                            <a:schemeClr val="tx1"/>
                          </a:solidFill>
                          <a:effectLst/>
                          <a:latin typeface="Calibri" panose="020F0502020204030204" pitchFamily="34" charset="0"/>
                          <a:ea typeface="+mn-ea"/>
                          <a:cs typeface="Calibri" panose="020F0502020204030204" pitchFamily="34" charset="0"/>
                        </a:rPr>
                        <a:t>Injuries to the shoulder and upper arm</a:t>
                      </a:r>
                    </a:p>
                    <a:p>
                      <a:r>
                        <a:rPr lang="en-US" sz="1800" b="1" i="0" kern="1200" dirty="0" smtClean="0">
                          <a:solidFill>
                            <a:schemeClr val="tx1"/>
                          </a:solidFill>
                          <a:effectLst/>
                          <a:latin typeface="Calibri" panose="020F0502020204030204" pitchFamily="34" charset="0"/>
                          <a:ea typeface="+mn-ea"/>
                          <a:cs typeface="Calibri" panose="020F0502020204030204" pitchFamily="34" charset="0"/>
                        </a:rPr>
                        <a:t>S50-S59 </a:t>
                      </a:r>
                      <a:r>
                        <a:rPr lang="en-US" sz="1800" b="0" i="0" kern="1200" dirty="0" smtClean="0">
                          <a:solidFill>
                            <a:schemeClr val="tx1"/>
                          </a:solidFill>
                          <a:effectLst/>
                          <a:latin typeface="Calibri" panose="020F0502020204030204" pitchFamily="34" charset="0"/>
                          <a:ea typeface="+mn-ea"/>
                          <a:cs typeface="Calibri" panose="020F0502020204030204" pitchFamily="34" charset="0"/>
                        </a:rPr>
                        <a:t>Injuries to the elbow and forearm</a:t>
                      </a:r>
                    </a:p>
                    <a:p>
                      <a:r>
                        <a:rPr lang="en-US" sz="1800" b="1" i="0" kern="1200" dirty="0" smtClean="0">
                          <a:solidFill>
                            <a:schemeClr val="tx1"/>
                          </a:solidFill>
                          <a:effectLst/>
                          <a:latin typeface="Calibri" panose="020F0502020204030204" pitchFamily="34" charset="0"/>
                          <a:ea typeface="+mn-ea"/>
                          <a:cs typeface="Calibri" panose="020F0502020204030204" pitchFamily="34" charset="0"/>
                        </a:rPr>
                        <a:t>S60-S69</a:t>
                      </a:r>
                      <a:r>
                        <a:rPr lang="en-US" sz="1800" b="0" i="0" kern="1200" dirty="0" smtClean="0">
                          <a:solidFill>
                            <a:schemeClr val="tx1"/>
                          </a:solidFill>
                          <a:effectLst/>
                          <a:latin typeface="Calibri" panose="020F0502020204030204" pitchFamily="34" charset="0"/>
                          <a:ea typeface="+mn-ea"/>
                          <a:cs typeface="Calibri" panose="020F0502020204030204" pitchFamily="34" charset="0"/>
                        </a:rPr>
                        <a:t> Injuries to the wrist and hand</a:t>
                      </a:r>
                    </a:p>
                    <a:p>
                      <a:endParaRPr lang="en-US" sz="1800" b="0" dirty="0">
                        <a:solidFill>
                          <a:schemeClr val="tx1"/>
                        </a:solidFill>
                        <a:latin typeface="Calibri" panose="020F0502020204030204" pitchFamily="34" charset="0"/>
                        <a:cs typeface="Calibri" panose="020F0502020204030204" pitchFamily="34" charset="0"/>
                      </a:endParaRPr>
                    </a:p>
                  </a:txBody>
                  <a:tcPr/>
                </a:tc>
                <a:tc>
                  <a:txBody>
                    <a:bodyPr/>
                    <a:lstStyle/>
                    <a:p>
                      <a:r>
                        <a:rPr lang="en-US" sz="1800" b="1" i="0" kern="1200" dirty="0" smtClean="0">
                          <a:solidFill>
                            <a:schemeClr val="tx1"/>
                          </a:solidFill>
                          <a:effectLst/>
                          <a:latin typeface="Calibri" panose="020F0502020204030204" pitchFamily="34" charset="0"/>
                          <a:ea typeface="+mn-ea"/>
                          <a:cs typeface="Calibri" panose="020F0502020204030204" pitchFamily="34" charset="0"/>
                        </a:rPr>
                        <a:t>S70-S79</a:t>
                      </a:r>
                      <a:r>
                        <a:rPr lang="en-US" sz="1800" b="0" i="0" kern="1200" dirty="0" smtClean="0">
                          <a:solidFill>
                            <a:schemeClr val="tx1"/>
                          </a:solidFill>
                          <a:effectLst/>
                          <a:latin typeface="Calibri" panose="020F0502020204030204" pitchFamily="34" charset="0"/>
                          <a:ea typeface="+mn-ea"/>
                          <a:cs typeface="Calibri" panose="020F0502020204030204" pitchFamily="34" charset="0"/>
                        </a:rPr>
                        <a:t> Injuries to the hip and thigh</a:t>
                      </a:r>
                    </a:p>
                    <a:p>
                      <a:r>
                        <a:rPr lang="en-US" sz="1800" b="1" i="0" kern="1200" dirty="0" smtClean="0">
                          <a:solidFill>
                            <a:schemeClr val="tx1"/>
                          </a:solidFill>
                          <a:effectLst/>
                          <a:latin typeface="Calibri" panose="020F0502020204030204" pitchFamily="34" charset="0"/>
                          <a:ea typeface="+mn-ea"/>
                          <a:cs typeface="Calibri" panose="020F0502020204030204" pitchFamily="34" charset="0"/>
                        </a:rPr>
                        <a:t>S80-S89</a:t>
                      </a:r>
                      <a:r>
                        <a:rPr lang="en-US" sz="1800" b="0" i="0" kern="1200" dirty="0" smtClean="0">
                          <a:solidFill>
                            <a:schemeClr val="tx1"/>
                          </a:solidFill>
                          <a:effectLst/>
                          <a:latin typeface="Calibri" panose="020F0502020204030204" pitchFamily="34" charset="0"/>
                          <a:ea typeface="+mn-ea"/>
                          <a:cs typeface="Calibri" panose="020F0502020204030204" pitchFamily="34" charset="0"/>
                        </a:rPr>
                        <a:t> Injuries to the knee and lower leg</a:t>
                      </a:r>
                    </a:p>
                    <a:p>
                      <a:r>
                        <a:rPr lang="en-US" sz="1800" b="1" i="0" kern="1200" dirty="0" smtClean="0">
                          <a:solidFill>
                            <a:schemeClr val="tx1"/>
                          </a:solidFill>
                          <a:effectLst/>
                          <a:latin typeface="Calibri" panose="020F0502020204030204" pitchFamily="34" charset="0"/>
                          <a:ea typeface="+mn-ea"/>
                          <a:cs typeface="Calibri" panose="020F0502020204030204" pitchFamily="34" charset="0"/>
                        </a:rPr>
                        <a:t>S90-S99</a:t>
                      </a:r>
                      <a:r>
                        <a:rPr lang="en-US" sz="1800" b="0" i="0" kern="1200" dirty="0" smtClean="0">
                          <a:solidFill>
                            <a:schemeClr val="tx1"/>
                          </a:solidFill>
                          <a:effectLst/>
                          <a:latin typeface="Calibri" panose="020F0502020204030204" pitchFamily="34" charset="0"/>
                          <a:ea typeface="+mn-ea"/>
                          <a:cs typeface="Calibri" panose="020F0502020204030204" pitchFamily="34" charset="0"/>
                        </a:rPr>
                        <a:t> Injuries to the ankle and foot</a:t>
                      </a:r>
                    </a:p>
                    <a:p>
                      <a:r>
                        <a:rPr lang="en-US" sz="1800" b="1" i="0" kern="1200" dirty="0" smtClean="0">
                          <a:solidFill>
                            <a:schemeClr val="tx1"/>
                          </a:solidFill>
                          <a:effectLst/>
                          <a:latin typeface="Calibri" panose="020F0502020204030204" pitchFamily="34" charset="0"/>
                          <a:ea typeface="+mn-ea"/>
                          <a:cs typeface="Calibri" panose="020F0502020204030204" pitchFamily="34" charset="0"/>
                        </a:rPr>
                        <a:t>T07</a:t>
                      </a:r>
                      <a:r>
                        <a:rPr lang="en-US" sz="1800" b="0" i="0" kern="1200" dirty="0" smtClean="0">
                          <a:solidFill>
                            <a:schemeClr val="tx1"/>
                          </a:solidFill>
                          <a:effectLst/>
                          <a:latin typeface="Calibri" panose="020F0502020204030204" pitchFamily="34" charset="0"/>
                          <a:ea typeface="+mn-ea"/>
                          <a:cs typeface="Calibri" panose="020F0502020204030204" pitchFamily="34" charset="0"/>
                        </a:rPr>
                        <a:t> Unspecified multiple injuries</a:t>
                      </a:r>
                    </a:p>
                    <a:p>
                      <a:r>
                        <a:rPr lang="en-US" sz="1800" b="1" i="0" kern="1200" dirty="0" smtClean="0">
                          <a:solidFill>
                            <a:schemeClr val="tx1"/>
                          </a:solidFill>
                          <a:effectLst/>
                          <a:latin typeface="Calibri" panose="020F0502020204030204" pitchFamily="34" charset="0"/>
                          <a:ea typeface="+mn-ea"/>
                          <a:cs typeface="Calibri" panose="020F0502020204030204" pitchFamily="34" charset="0"/>
                        </a:rPr>
                        <a:t>T14</a:t>
                      </a:r>
                      <a:r>
                        <a:rPr lang="en-US" sz="1800" b="0" i="0" kern="1200" dirty="0" smtClean="0">
                          <a:solidFill>
                            <a:schemeClr val="tx1"/>
                          </a:solidFill>
                          <a:effectLst/>
                          <a:latin typeface="Calibri" panose="020F0502020204030204" pitchFamily="34" charset="0"/>
                          <a:ea typeface="+mn-ea"/>
                          <a:cs typeface="Calibri" panose="020F0502020204030204" pitchFamily="34" charset="0"/>
                        </a:rPr>
                        <a:t> Injury of unspecified body region</a:t>
                      </a:r>
                    </a:p>
                    <a:p>
                      <a:r>
                        <a:rPr lang="en-US" sz="1800" b="1" i="0" kern="1200" dirty="0" smtClean="0">
                          <a:solidFill>
                            <a:schemeClr val="tx1"/>
                          </a:solidFill>
                          <a:effectLst/>
                          <a:latin typeface="Calibri" panose="020F0502020204030204" pitchFamily="34" charset="0"/>
                          <a:ea typeface="+mn-ea"/>
                          <a:cs typeface="Calibri" panose="020F0502020204030204" pitchFamily="34" charset="0"/>
                        </a:rPr>
                        <a:t>T15-T19 </a:t>
                      </a:r>
                      <a:r>
                        <a:rPr lang="en-US" sz="1800" b="0" i="0" kern="1200" dirty="0" smtClean="0">
                          <a:solidFill>
                            <a:schemeClr val="tx1"/>
                          </a:solidFill>
                          <a:effectLst/>
                          <a:latin typeface="Calibri" panose="020F0502020204030204" pitchFamily="34" charset="0"/>
                          <a:ea typeface="+mn-ea"/>
                          <a:cs typeface="Calibri" panose="020F0502020204030204" pitchFamily="34" charset="0"/>
                        </a:rPr>
                        <a:t>Effects of foreign body entering though natural orifice</a:t>
                      </a:r>
                    </a:p>
                    <a:p>
                      <a:r>
                        <a:rPr lang="en-US" sz="1800" b="1" i="0" kern="1200" dirty="0" smtClean="0">
                          <a:solidFill>
                            <a:schemeClr val="tx1"/>
                          </a:solidFill>
                          <a:effectLst/>
                          <a:latin typeface="Calibri" panose="020F0502020204030204" pitchFamily="34" charset="0"/>
                          <a:ea typeface="+mn-ea"/>
                          <a:cs typeface="Calibri" panose="020F0502020204030204" pitchFamily="34" charset="0"/>
                        </a:rPr>
                        <a:t>T20-T32</a:t>
                      </a:r>
                      <a:r>
                        <a:rPr lang="en-US" sz="1800" b="0" i="0" kern="1200" dirty="0" smtClean="0">
                          <a:solidFill>
                            <a:schemeClr val="tx1"/>
                          </a:solidFill>
                          <a:effectLst/>
                          <a:latin typeface="Calibri" panose="020F0502020204030204" pitchFamily="34" charset="0"/>
                          <a:ea typeface="+mn-ea"/>
                          <a:cs typeface="Calibri" panose="020F0502020204030204" pitchFamily="34" charset="0"/>
                        </a:rPr>
                        <a:t> Burns and corrosions</a:t>
                      </a:r>
                    </a:p>
                    <a:p>
                      <a:r>
                        <a:rPr lang="en-US" sz="1800" b="1" i="0" kern="1200" dirty="0" smtClean="0">
                          <a:solidFill>
                            <a:schemeClr val="tx1"/>
                          </a:solidFill>
                          <a:effectLst/>
                          <a:latin typeface="Calibri" panose="020F0502020204030204" pitchFamily="34" charset="0"/>
                          <a:ea typeface="+mn-ea"/>
                          <a:cs typeface="Calibri" panose="020F0502020204030204" pitchFamily="34" charset="0"/>
                        </a:rPr>
                        <a:t>T33-T34</a:t>
                      </a:r>
                      <a:r>
                        <a:rPr lang="en-US" sz="1800" b="0" i="0" kern="1200" dirty="0" smtClean="0">
                          <a:solidFill>
                            <a:schemeClr val="tx1"/>
                          </a:solidFill>
                          <a:effectLst/>
                          <a:latin typeface="Calibri" panose="020F0502020204030204" pitchFamily="34" charset="0"/>
                          <a:ea typeface="+mn-ea"/>
                          <a:cs typeface="Calibri" panose="020F0502020204030204" pitchFamily="34" charset="0"/>
                        </a:rPr>
                        <a:t> Frostbite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i="0" kern="1200" dirty="0" smtClean="0">
                          <a:solidFill>
                            <a:schemeClr val="tx1"/>
                          </a:solidFill>
                          <a:effectLst/>
                          <a:latin typeface="Calibri" panose="020F0502020204030204" pitchFamily="34" charset="0"/>
                          <a:ea typeface="+mn-ea"/>
                          <a:cs typeface="Calibri" panose="020F0502020204030204" pitchFamily="34" charset="0"/>
                        </a:rPr>
                        <a:t>T36-T50</a:t>
                      </a:r>
                      <a:r>
                        <a:rPr lang="en-US" sz="1800" b="0" i="0" kern="1200" dirty="0" smtClean="0">
                          <a:solidFill>
                            <a:schemeClr val="tx1"/>
                          </a:solidFill>
                          <a:effectLst/>
                          <a:latin typeface="Calibri" panose="020F0502020204030204" pitchFamily="34" charset="0"/>
                          <a:ea typeface="+mn-ea"/>
                          <a:cs typeface="Calibri" panose="020F0502020204030204" pitchFamily="34" charset="0"/>
                        </a:rPr>
                        <a:t> Poisoning by, adverse effect of, and under-dosing of drugs, medicaments and biological substances</a:t>
                      </a:r>
                    </a:p>
                    <a:p>
                      <a:r>
                        <a:rPr lang="en-US" sz="1800" b="1" i="0" kern="1200" dirty="0" smtClean="0">
                          <a:solidFill>
                            <a:schemeClr val="tx1"/>
                          </a:solidFill>
                          <a:effectLst/>
                          <a:latin typeface="Calibri" panose="020F0502020204030204" pitchFamily="34" charset="0"/>
                          <a:ea typeface="+mn-ea"/>
                          <a:cs typeface="Calibri" panose="020F0502020204030204" pitchFamily="34" charset="0"/>
                        </a:rPr>
                        <a:t>T51-T65 </a:t>
                      </a:r>
                      <a:r>
                        <a:rPr lang="en-US" sz="1800" b="0" i="0" kern="1200" dirty="0" smtClean="0">
                          <a:solidFill>
                            <a:schemeClr val="tx1"/>
                          </a:solidFill>
                          <a:effectLst/>
                          <a:latin typeface="Calibri" panose="020F0502020204030204" pitchFamily="34" charset="0"/>
                          <a:ea typeface="+mn-ea"/>
                          <a:cs typeface="Calibri" panose="020F0502020204030204" pitchFamily="34" charset="0"/>
                        </a:rPr>
                        <a:t>Toxic effects of substances chiefly nonmedical as to source</a:t>
                      </a:r>
                    </a:p>
                    <a:p>
                      <a:r>
                        <a:rPr lang="en-US" sz="1800" b="1" i="0" kern="1200" dirty="0" smtClean="0">
                          <a:solidFill>
                            <a:schemeClr val="tx1"/>
                          </a:solidFill>
                          <a:effectLst/>
                          <a:latin typeface="Calibri" panose="020F0502020204030204" pitchFamily="34" charset="0"/>
                          <a:ea typeface="+mn-ea"/>
                          <a:cs typeface="Calibri" panose="020F0502020204030204" pitchFamily="34" charset="0"/>
                        </a:rPr>
                        <a:t>T66-T78</a:t>
                      </a:r>
                      <a:r>
                        <a:rPr lang="en-US" sz="1800" b="0" i="0" kern="1200" dirty="0" smtClean="0">
                          <a:solidFill>
                            <a:schemeClr val="tx1"/>
                          </a:solidFill>
                          <a:effectLst/>
                          <a:latin typeface="Calibri" panose="020F0502020204030204" pitchFamily="34" charset="0"/>
                          <a:ea typeface="+mn-ea"/>
                          <a:cs typeface="Calibri" panose="020F0502020204030204" pitchFamily="34" charset="0"/>
                        </a:rPr>
                        <a:t> Other and unspecified effects of external causes</a:t>
                      </a:r>
                    </a:p>
                    <a:p>
                      <a:r>
                        <a:rPr lang="en-US" sz="1800" b="1" i="0" kern="1200" dirty="0" smtClean="0">
                          <a:solidFill>
                            <a:schemeClr val="tx1"/>
                          </a:solidFill>
                          <a:effectLst/>
                          <a:latin typeface="Calibri" panose="020F0502020204030204" pitchFamily="34" charset="0"/>
                          <a:ea typeface="+mn-ea"/>
                          <a:cs typeface="Calibri" panose="020F0502020204030204" pitchFamily="34" charset="0"/>
                        </a:rPr>
                        <a:t>T79</a:t>
                      </a:r>
                      <a:r>
                        <a:rPr lang="en-US" sz="1800" b="0" i="0" kern="1200" dirty="0" smtClean="0">
                          <a:solidFill>
                            <a:schemeClr val="tx1"/>
                          </a:solidFill>
                          <a:effectLst/>
                          <a:latin typeface="Calibri" panose="020F0502020204030204" pitchFamily="34" charset="0"/>
                          <a:ea typeface="+mn-ea"/>
                          <a:cs typeface="Calibri" panose="020F0502020204030204" pitchFamily="34" charset="0"/>
                        </a:rPr>
                        <a:t> Certain early complications of trauma</a:t>
                      </a:r>
                    </a:p>
                    <a:p>
                      <a:r>
                        <a:rPr lang="en-US" sz="1800" b="1" i="0" kern="1200" dirty="0" smtClean="0">
                          <a:solidFill>
                            <a:schemeClr val="tx1"/>
                          </a:solidFill>
                          <a:effectLst/>
                          <a:latin typeface="Calibri" panose="020F0502020204030204" pitchFamily="34" charset="0"/>
                          <a:ea typeface="+mn-ea"/>
                          <a:cs typeface="Calibri" panose="020F0502020204030204" pitchFamily="34" charset="0"/>
                        </a:rPr>
                        <a:t>T80-T88 </a:t>
                      </a:r>
                      <a:r>
                        <a:rPr lang="en-US" sz="1800" b="0" i="0" kern="1200" dirty="0" smtClean="0">
                          <a:solidFill>
                            <a:schemeClr val="tx1"/>
                          </a:solidFill>
                          <a:effectLst/>
                          <a:latin typeface="Calibri" panose="020F0502020204030204" pitchFamily="34" charset="0"/>
                          <a:ea typeface="+mn-ea"/>
                          <a:cs typeface="Calibri" panose="020F0502020204030204" pitchFamily="34" charset="0"/>
                        </a:rPr>
                        <a:t>Complications of surgical and medical care, not elsewhere classified</a:t>
                      </a:r>
                    </a:p>
                    <a:p>
                      <a:endParaRPr lang="en-US" sz="1800" b="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31999210"/>
                  </a:ext>
                </a:extLst>
              </a:tr>
            </a:tbl>
          </a:graphicData>
        </a:graphic>
      </p:graphicFrame>
    </p:spTree>
    <p:extLst>
      <p:ext uri="{BB962C8B-B14F-4D97-AF65-F5344CB8AC3E}">
        <p14:creationId xmlns:p14="http://schemas.microsoft.com/office/powerpoint/2010/main" val="93049155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28241</TotalTime>
  <Words>3301</Words>
  <Application>Microsoft Office PowerPoint</Application>
  <PresentationFormat>Widescreen</PresentationFormat>
  <Paragraphs>300</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Open Sans</vt:lpstr>
      <vt:lpstr>Trebuchet MS</vt:lpstr>
      <vt:lpstr>Wingdings</vt:lpstr>
      <vt:lpstr>Wingdings 3</vt:lpstr>
      <vt:lpstr>Facet</vt:lpstr>
      <vt:lpstr>Overview of 2022 ICD-10 CM and CPT Updates  </vt:lpstr>
      <vt:lpstr>Agenda</vt:lpstr>
      <vt:lpstr>New Code Highlights</vt:lpstr>
      <vt:lpstr>Chapter 1 Through Chapter 4</vt:lpstr>
      <vt:lpstr>Chapter 5 Through Chapter 8</vt:lpstr>
      <vt:lpstr>Chapter 9 Through Chapter 12</vt:lpstr>
      <vt:lpstr>Chapter 13 Through Chapter 16</vt:lpstr>
      <vt:lpstr>Chapter 17 Through Chapter 18</vt:lpstr>
      <vt:lpstr>Chapter 19</vt:lpstr>
      <vt:lpstr>Chapter 20 Through Chapter 22</vt:lpstr>
      <vt:lpstr>Accurate Use of Unspecified Codes</vt:lpstr>
      <vt:lpstr>COVID 19 Updates</vt:lpstr>
      <vt:lpstr>Social Determinants of Health (SDOH) Overview</vt:lpstr>
      <vt:lpstr>SDOH Overview (continued)</vt:lpstr>
      <vt:lpstr>SDOH Z Codes</vt:lpstr>
      <vt:lpstr>Hierarchical Condition Category (HCC) Coding Importance</vt:lpstr>
      <vt:lpstr>HCC Coding Importance</vt:lpstr>
      <vt:lpstr>Highlights of the new 2022 CPT code Updates</vt:lpstr>
      <vt:lpstr>CPT Code Book Arrangement </vt:lpstr>
      <vt:lpstr>CPT Code Book Arrangement (continued)</vt:lpstr>
      <vt:lpstr>Resources</vt:lpstr>
    </vt:vector>
  </TitlesOfParts>
  <Company>Lahey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Wellness Visits  Billing and Coding Review</dc:title>
  <dc:creator>Bromley, Shawn Maria</dc:creator>
  <cp:lastModifiedBy>Bromley, Shawn Maria</cp:lastModifiedBy>
  <cp:revision>180</cp:revision>
  <cp:lastPrinted>2021-11-01T14:39:28Z</cp:lastPrinted>
  <dcterms:created xsi:type="dcterms:W3CDTF">2021-03-01T00:15:49Z</dcterms:created>
  <dcterms:modified xsi:type="dcterms:W3CDTF">2021-11-01T14:40:00Z</dcterms:modified>
</cp:coreProperties>
</file>